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6"/>
  </p:notesMasterIdLst>
  <p:handoutMasterIdLst>
    <p:handoutMasterId r:id="rId67"/>
  </p:handoutMasterIdLst>
  <p:sldIdLst>
    <p:sldId id="352" r:id="rId2"/>
    <p:sldId id="353" r:id="rId3"/>
    <p:sldId id="367" r:id="rId4"/>
    <p:sldId id="364" r:id="rId5"/>
    <p:sldId id="354" r:id="rId6"/>
    <p:sldId id="355" r:id="rId7"/>
    <p:sldId id="356" r:id="rId8"/>
    <p:sldId id="357" r:id="rId9"/>
    <p:sldId id="360" r:id="rId10"/>
    <p:sldId id="361" r:id="rId11"/>
    <p:sldId id="362" r:id="rId12"/>
    <p:sldId id="363" r:id="rId13"/>
    <p:sldId id="365" r:id="rId14"/>
    <p:sldId id="366" r:id="rId15"/>
    <p:sldId id="414" r:id="rId16"/>
    <p:sldId id="415" r:id="rId17"/>
    <p:sldId id="416" r:id="rId18"/>
    <p:sldId id="417" r:id="rId19"/>
    <p:sldId id="413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88B9C9-AB96-4FF8-8EFA-A34F3506D50F}">
          <p14:sldIdLst>
            <p14:sldId id="352"/>
            <p14:sldId id="353"/>
            <p14:sldId id="367"/>
            <p14:sldId id="364"/>
            <p14:sldId id="354"/>
            <p14:sldId id="355"/>
            <p14:sldId id="356"/>
            <p14:sldId id="357"/>
            <p14:sldId id="360"/>
            <p14:sldId id="361"/>
            <p14:sldId id="362"/>
            <p14:sldId id="363"/>
            <p14:sldId id="365"/>
            <p14:sldId id="366"/>
            <p14:sldId id="414"/>
            <p14:sldId id="415"/>
            <p14:sldId id="416"/>
            <p14:sldId id="417"/>
            <p14:sldId id="413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56" d="100"/>
          <a:sy n="56" d="100"/>
        </p:scale>
        <p:origin x="-43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320AD876-0CC1-4029-9AC4-9390B88841DA}" type="datetime3">
              <a:rPr lang="en-US" sz="1300" smtClean="0">
                <a:latin typeface="Times New Roman" pitchFamily="18" charset="0"/>
              </a:rPr>
              <a:pPr/>
              <a:t>8 April 2013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9A02A80-838D-4284-9FAE-D8F380FFCA82}" type="slidenum">
              <a:rPr lang="en-US" sz="1300" smtClean="0">
                <a:latin typeface="Times New Roman" pitchFamily="18" charset="0"/>
              </a:rPr>
              <a:pPr/>
              <a:t>19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413CF2EA-14FD-4431-94BC-FD894059A6FA}" type="datetime3">
              <a:rPr lang="en-US" sz="1300" smtClean="0">
                <a:latin typeface="Times New Roman" pitchFamily="18" charset="0"/>
              </a:rPr>
              <a:pPr/>
              <a:t>8 April 2013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CC5F62D-B749-4AEA-90B2-C5E661161F65}" type="slidenum">
              <a:rPr lang="en-US" sz="1300" smtClean="0">
                <a:latin typeface="Times New Roman" pitchFamily="18" charset="0"/>
              </a:rPr>
              <a:pPr/>
              <a:t>20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pic>
        <p:nvPicPr>
          <p:cNvPr id="4" name="Picture 17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pic>
        <p:nvPicPr>
          <p:cNvPr id="10" name="Picture 41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/>
            <a:fld id="{BDC30E9B-FDB2-45FB-A079-327C344BDDF0}" type="slidenum">
              <a:rPr lang="en-AU" sz="1200" b="1">
                <a:latin typeface="Arial" pitchFamily="34" charset="0"/>
              </a:rPr>
              <a:pPr algn="r" eaLnBrk="1" hangingPunct="1"/>
              <a:t>‹#›</a:t>
            </a:fld>
            <a:endParaRPr lang="en-GB" sz="1200">
              <a:latin typeface="Arial" pitchFamily="34" charset="0"/>
            </a:endParaRPr>
          </a:p>
        </p:txBody>
      </p:sp>
      <p:pic>
        <p:nvPicPr>
          <p:cNvPr id="12" name="Picture 11" descr="978012374260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944" y="1152509"/>
            <a:ext cx="18535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38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Web Server - CGI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POSIX Threads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POSIX Threads</a:t>
            </a:r>
          </a:p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uting.llnl.gov/tutorials/pthreads/#Pthread" TargetMode="External"/><Relationship Id="rId13" Type="http://schemas.openxmlformats.org/officeDocument/2006/relationships/hyperlink" Target="https://computing.llnl.gov/tutorials/pthreads/#Management" TargetMode="External"/><Relationship Id="rId18" Type="http://schemas.openxmlformats.org/officeDocument/2006/relationships/hyperlink" Target="https://computing.llnl.gov/tutorials/pthreads/#Misc" TargetMode="External"/><Relationship Id="rId26" Type="http://schemas.openxmlformats.org/officeDocument/2006/relationships/hyperlink" Target="https://computing.llnl.gov/tutorials/pthreads/#ConVarCreation" TargetMode="External"/><Relationship Id="rId3" Type="http://schemas.openxmlformats.org/officeDocument/2006/relationships/hyperlink" Target="http://www.yolinux.com/TUTORIALS/LinuxTutorialPosixThreads.html" TargetMode="External"/><Relationship Id="rId21" Type="http://schemas.openxmlformats.org/officeDocument/2006/relationships/hyperlink" Target="https://computing.llnl.gov/tutorials/pthreads/#MutexOverview" TargetMode="External"/><Relationship Id="rId7" Type="http://schemas.openxmlformats.org/officeDocument/2006/relationships/hyperlink" Target="https://computing.llnl.gov/tutorials/pthreads/#Thread" TargetMode="External"/><Relationship Id="rId12" Type="http://schemas.openxmlformats.org/officeDocument/2006/relationships/hyperlink" Target="https://computing.llnl.gov/tutorials/pthreads/#Compiling" TargetMode="External"/><Relationship Id="rId17" Type="http://schemas.openxmlformats.org/officeDocument/2006/relationships/hyperlink" Target="https://computing.llnl.gov/tutorials/pthreads/#Stack" TargetMode="External"/><Relationship Id="rId25" Type="http://schemas.openxmlformats.org/officeDocument/2006/relationships/hyperlink" Target="https://computing.llnl.gov/tutorials/pthreads/#ConVarOverview" TargetMode="External"/><Relationship Id="rId2" Type="http://schemas.openxmlformats.org/officeDocument/2006/relationships/hyperlink" Target="https://computing.llnl.gov/tutorials/pthreads/" TargetMode="External"/><Relationship Id="rId16" Type="http://schemas.openxmlformats.org/officeDocument/2006/relationships/hyperlink" Target="https://computing.llnl.gov/tutorials/pthreads/#Joining" TargetMode="External"/><Relationship Id="rId20" Type="http://schemas.openxmlformats.org/officeDocument/2006/relationships/hyperlink" Target="https://computing.llnl.gov/tutorials/pthreads/#Mutexes" TargetMode="External"/><Relationship Id="rId29" Type="http://schemas.openxmlformats.org/officeDocument/2006/relationships/hyperlink" Target="https://computing.llnl.gov/tutorials/pthreads/#LL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uting.llnl.gov/tutorials/pthreads/#Overview" TargetMode="External"/><Relationship Id="rId11" Type="http://schemas.openxmlformats.org/officeDocument/2006/relationships/hyperlink" Target="https://computing.llnl.gov/tutorials/pthreads/#PthreadsAPI" TargetMode="External"/><Relationship Id="rId24" Type="http://schemas.openxmlformats.org/officeDocument/2006/relationships/hyperlink" Target="https://computing.llnl.gov/tutorials/pthreads/#ConditionVariables" TargetMode="External"/><Relationship Id="rId32" Type="http://schemas.openxmlformats.org/officeDocument/2006/relationships/hyperlink" Target="https://computing.llnl.gov/tutorials/pthreads/#References" TargetMode="External"/><Relationship Id="rId5" Type="http://schemas.openxmlformats.org/officeDocument/2006/relationships/hyperlink" Target="https://computing.llnl.gov/tutorials/pthreads/#Abstract" TargetMode="External"/><Relationship Id="rId15" Type="http://schemas.openxmlformats.org/officeDocument/2006/relationships/hyperlink" Target="https://computing.llnl.gov/tutorials/pthreads/#PassingArguments" TargetMode="External"/><Relationship Id="rId23" Type="http://schemas.openxmlformats.org/officeDocument/2006/relationships/hyperlink" Target="https://computing.llnl.gov/tutorials/pthreads/#MutexLocking" TargetMode="External"/><Relationship Id="rId28" Type="http://schemas.openxmlformats.org/officeDocument/2006/relationships/hyperlink" Target="https://computing.llnl.gov/tutorials/pthreads/#Tools" TargetMode="External"/><Relationship Id="rId10" Type="http://schemas.openxmlformats.org/officeDocument/2006/relationships/hyperlink" Target="https://computing.llnl.gov/tutorials/pthreads/#Designing" TargetMode="External"/><Relationship Id="rId19" Type="http://schemas.openxmlformats.org/officeDocument/2006/relationships/hyperlink" Target="https://computing.llnl.gov/tutorials/pthreads/#Exercise1" TargetMode="External"/><Relationship Id="rId31" Type="http://schemas.openxmlformats.org/officeDocument/2006/relationships/hyperlink" Target="https://computing.llnl.gov/tutorials/pthreads/#Exercise2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computing.llnl.gov/tutorials/pthreads/#WhyPthreads" TargetMode="External"/><Relationship Id="rId14" Type="http://schemas.openxmlformats.org/officeDocument/2006/relationships/hyperlink" Target="https://computing.llnl.gov/tutorials/pthreads/#CreatingThreads" TargetMode="External"/><Relationship Id="rId22" Type="http://schemas.openxmlformats.org/officeDocument/2006/relationships/hyperlink" Target="https://computing.llnl.gov/tutorials/pthreads/#MutexCreation" TargetMode="External"/><Relationship Id="rId27" Type="http://schemas.openxmlformats.org/officeDocument/2006/relationships/hyperlink" Target="https://computing.llnl.gov/tutorials/pthreads/#ConVarSignal" TargetMode="External"/><Relationship Id="rId30" Type="http://schemas.openxmlformats.org/officeDocument/2006/relationships/hyperlink" Target="https://computing.llnl.gov/tutorials/pthreads/#NotCover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sz="2800" b="1" dirty="0" smtClean="0"/>
              <a:t>Lecture </a:t>
            </a:r>
            <a:r>
              <a:rPr lang="en-US" sz="2800" b="1" dirty="0" smtClean="0"/>
              <a:t>22 </a:t>
            </a:r>
            <a:r>
              <a:rPr lang="en-US" sz="2800" b="1" dirty="0" smtClean="0"/>
              <a:t>POSIX Threads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err="1"/>
              <a:t>inetPassiveSocket</a:t>
            </a:r>
            <a:r>
              <a:rPr lang="en-US" sz="3600" dirty="0"/>
              <a:t> p2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419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/* Walk through returned list until we find an address </a:t>
            </a:r>
            <a:r>
              <a:rPr lang="en-US" sz="1400" dirty="0" smtClean="0"/>
              <a:t>structure  </a:t>
            </a:r>
            <a:r>
              <a:rPr lang="en-US" sz="1400" dirty="0"/>
              <a:t>that can be used to successfully create and bind a socket </a:t>
            </a:r>
            <a:r>
              <a:rPr lang="en-US" sz="1400" dirty="0" smtClean="0"/>
              <a:t>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optval</a:t>
            </a:r>
            <a:r>
              <a:rPr lang="en-US" sz="1400" dirty="0"/>
              <a:t> = 1;</a:t>
            </a: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rp</a:t>
            </a:r>
            <a:r>
              <a:rPr lang="en-US" sz="1400" dirty="0"/>
              <a:t> = result; </a:t>
            </a:r>
            <a:r>
              <a:rPr lang="en-US" sz="1400" dirty="0" err="1"/>
              <a:t>rp</a:t>
            </a:r>
            <a:r>
              <a:rPr lang="en-US" sz="1400" dirty="0"/>
              <a:t> != NULL; </a:t>
            </a:r>
            <a:r>
              <a:rPr lang="en-US" sz="1400" dirty="0" err="1"/>
              <a:t>rp</a:t>
            </a:r>
            <a:r>
              <a:rPr lang="en-US" sz="1400" dirty="0"/>
              <a:t> =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ai_next</a:t>
            </a:r>
            <a:r>
              <a:rPr lang="en-US" sz="1400" dirty="0"/>
              <a:t>) {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sfd</a:t>
            </a:r>
            <a:r>
              <a:rPr lang="en-US" sz="1400" dirty="0"/>
              <a:t> = socket(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ai_family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ai_socktype</a:t>
            </a:r>
            <a:r>
              <a:rPr lang="en-US" sz="1400" dirty="0"/>
              <a:t>,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rp</a:t>
            </a:r>
            <a:r>
              <a:rPr lang="en-US" sz="1400" dirty="0" smtClean="0"/>
              <a:t>-</a:t>
            </a:r>
            <a:r>
              <a:rPr lang="en-US" sz="1400" dirty="0"/>
              <a:t>&gt;</a:t>
            </a:r>
            <a:r>
              <a:rPr lang="en-US" sz="1400" dirty="0" err="1"/>
              <a:t>ai_protocol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sfd</a:t>
            </a:r>
            <a:r>
              <a:rPr lang="en-US" sz="1400" dirty="0"/>
              <a:t> == -1</a:t>
            </a:r>
            <a:r>
              <a:rPr lang="en-US" sz="1400" dirty="0" smtClean="0"/>
              <a:t>)  </a:t>
            </a:r>
            <a:r>
              <a:rPr lang="en-US" sz="1400" dirty="0"/>
              <a:t>continue;    </a:t>
            </a:r>
            <a:r>
              <a:rPr lang="en-US" sz="1400" dirty="0" smtClean="0"/>
              <a:t>// </a:t>
            </a:r>
            <a:r>
              <a:rPr lang="en-US" sz="1400" dirty="0"/>
              <a:t>On error, try next </a:t>
            </a:r>
            <a:r>
              <a:rPr lang="en-US" sz="1400" dirty="0" smtClean="0"/>
              <a:t>address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doListen</a:t>
            </a:r>
            <a:r>
              <a:rPr lang="en-US" sz="1400" dirty="0"/>
              <a:t>) {</a:t>
            </a:r>
          </a:p>
          <a:p>
            <a:pPr marL="0" indent="0">
              <a:buNone/>
            </a:pPr>
            <a:r>
              <a:rPr lang="en-US" sz="1400" dirty="0"/>
              <a:t>            if (</a:t>
            </a:r>
            <a:r>
              <a:rPr lang="en-US" sz="1400" dirty="0" err="1"/>
              <a:t>setsockopt</a:t>
            </a:r>
            <a:r>
              <a:rPr lang="en-US" sz="1400" dirty="0"/>
              <a:t>(</a:t>
            </a:r>
            <a:r>
              <a:rPr lang="en-US" sz="1400" dirty="0" err="1"/>
              <a:t>sfd</a:t>
            </a:r>
            <a:r>
              <a:rPr lang="en-US" sz="1400" dirty="0"/>
              <a:t>, SOL_SOCKET,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SO_REUSEADDR</a:t>
            </a:r>
            <a:r>
              <a:rPr lang="en-US" sz="1400" dirty="0"/>
              <a:t>, &amp;</a:t>
            </a:r>
            <a:r>
              <a:rPr lang="en-US" sz="1400" dirty="0" err="1"/>
              <a:t>optval</a:t>
            </a:r>
            <a:r>
              <a:rPr lang="en-US" sz="1400" dirty="0"/>
              <a:t>,</a:t>
            </a:r>
          </a:p>
          <a:p>
            <a:pPr marL="0" indent="0">
              <a:buNone/>
            </a:pPr>
            <a:r>
              <a:rPr lang="en-US" sz="1400" dirty="0"/>
              <a:t>                    </a:t>
            </a:r>
            <a:r>
              <a:rPr lang="en-US" sz="1400" dirty="0" smtClean="0"/>
              <a:t>	</a:t>
            </a:r>
            <a:r>
              <a:rPr lang="en-US" sz="1400" dirty="0" err="1" smtClean="0"/>
              <a:t>sizeof</a:t>
            </a:r>
            <a:r>
              <a:rPr lang="en-US" sz="1400" dirty="0" smtClean="0"/>
              <a:t>(</a:t>
            </a:r>
            <a:r>
              <a:rPr lang="en-US" sz="1400" dirty="0" err="1" smtClean="0"/>
              <a:t>optval</a:t>
            </a:r>
            <a:r>
              <a:rPr lang="en-US" sz="1400" dirty="0"/>
              <a:t>)) == -1) {</a:t>
            </a:r>
          </a:p>
          <a:p>
            <a:pPr marL="0" indent="0">
              <a:buNone/>
            </a:pPr>
            <a:r>
              <a:rPr lang="en-US" sz="1400" dirty="0"/>
              <a:t>                close(</a:t>
            </a:r>
            <a:r>
              <a:rPr lang="en-US" sz="1400" dirty="0" err="1"/>
              <a:t>sfd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            </a:t>
            </a:r>
            <a:r>
              <a:rPr lang="en-US" sz="1400" dirty="0" err="1"/>
              <a:t>freeaddrinfo</a:t>
            </a:r>
            <a:r>
              <a:rPr lang="en-US" sz="1400" dirty="0"/>
              <a:t>(result);</a:t>
            </a:r>
          </a:p>
          <a:p>
            <a:pPr marL="0" indent="0">
              <a:buNone/>
            </a:pPr>
            <a:r>
              <a:rPr lang="en-US" sz="1400" dirty="0"/>
              <a:t>                return -1;</a:t>
            </a:r>
          </a:p>
          <a:p>
            <a:pPr marL="0" indent="0">
              <a:buNone/>
            </a:pPr>
            <a:r>
              <a:rPr lang="en-US" sz="1400" dirty="0"/>
              <a:t>            }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if (bind(</a:t>
            </a:r>
            <a:r>
              <a:rPr lang="en-US" sz="1400" dirty="0" err="1"/>
              <a:t>sfd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ai_addr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ai_addrlen</a:t>
            </a:r>
            <a:r>
              <a:rPr lang="en-US" sz="1400" dirty="0"/>
              <a:t>) == 0)</a:t>
            </a:r>
          </a:p>
          <a:p>
            <a:pPr marL="0" indent="0">
              <a:buNone/>
            </a:pPr>
            <a:r>
              <a:rPr lang="en-US" sz="1400" dirty="0"/>
              <a:t>            break;                      /* Success </a:t>
            </a:r>
            <a:r>
              <a:rPr lang="en-US" sz="1400" dirty="0" smtClean="0"/>
              <a:t>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/* bind() failed: close this socket and try next </a:t>
            </a:r>
            <a:r>
              <a:rPr lang="en-US" sz="1400" dirty="0" err="1" smtClean="0"/>
              <a:t>addr</a:t>
            </a:r>
            <a:r>
              <a:rPr lang="en-US" sz="1400" dirty="0" smtClean="0"/>
              <a:t>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close(</a:t>
            </a:r>
            <a:r>
              <a:rPr lang="en-US" sz="1400" dirty="0" err="1"/>
              <a:t>sfd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041648" cy="5925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/>
              <a:t>if (</a:t>
            </a:r>
            <a:r>
              <a:rPr lang="en-US" sz="4000" dirty="0" err="1"/>
              <a:t>rp</a:t>
            </a:r>
            <a:r>
              <a:rPr lang="en-US" sz="4000" dirty="0"/>
              <a:t> != NULL &amp;&amp; </a:t>
            </a:r>
            <a:r>
              <a:rPr lang="en-US" sz="4000" dirty="0" err="1"/>
              <a:t>doListen</a:t>
            </a:r>
            <a:r>
              <a:rPr lang="en-US" sz="4000" dirty="0"/>
              <a:t>) {</a:t>
            </a:r>
          </a:p>
          <a:p>
            <a:pPr marL="0" indent="0">
              <a:buNone/>
            </a:pPr>
            <a:r>
              <a:rPr lang="en-US" sz="4000" dirty="0"/>
              <a:t>        if (listen(</a:t>
            </a:r>
            <a:r>
              <a:rPr lang="en-US" sz="4000" dirty="0" err="1"/>
              <a:t>sfd</a:t>
            </a:r>
            <a:r>
              <a:rPr lang="en-US" sz="4000" dirty="0"/>
              <a:t>, backlog) == -1) {</a:t>
            </a:r>
          </a:p>
          <a:p>
            <a:pPr marL="0" indent="0">
              <a:buNone/>
            </a:pPr>
            <a:r>
              <a:rPr lang="en-US" sz="4000" dirty="0"/>
              <a:t>            </a:t>
            </a:r>
            <a:r>
              <a:rPr lang="en-US" sz="4000" dirty="0" err="1"/>
              <a:t>freeaddrinfo</a:t>
            </a:r>
            <a:r>
              <a:rPr lang="en-US" sz="4000" dirty="0"/>
              <a:t>(result);</a:t>
            </a:r>
          </a:p>
          <a:p>
            <a:pPr marL="0" indent="0">
              <a:buNone/>
            </a:pPr>
            <a:r>
              <a:rPr lang="en-US" sz="4000" dirty="0"/>
              <a:t>            return -1;</a:t>
            </a:r>
          </a:p>
          <a:p>
            <a:pPr marL="0" indent="0">
              <a:buNone/>
            </a:pPr>
            <a:r>
              <a:rPr lang="en-US" sz="4000" dirty="0"/>
              <a:t>        }</a:t>
            </a:r>
          </a:p>
          <a:p>
            <a:pPr marL="0" indent="0">
              <a:buNone/>
            </a:pPr>
            <a:r>
              <a:rPr lang="en-US" sz="4000" dirty="0"/>
              <a:t>    }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if (</a:t>
            </a:r>
            <a:r>
              <a:rPr lang="en-US" sz="4000" dirty="0" err="1"/>
              <a:t>rp</a:t>
            </a:r>
            <a:r>
              <a:rPr lang="en-US" sz="4000" dirty="0"/>
              <a:t> != NULL &amp;&amp; </a:t>
            </a:r>
            <a:r>
              <a:rPr lang="en-US" sz="4000" dirty="0" err="1"/>
              <a:t>addrlen</a:t>
            </a:r>
            <a:r>
              <a:rPr lang="en-US" sz="4000" dirty="0"/>
              <a:t> != NULL)</a:t>
            </a:r>
          </a:p>
          <a:p>
            <a:pPr marL="0" indent="0">
              <a:buNone/>
            </a:pPr>
            <a:r>
              <a:rPr lang="en-US" sz="4000" dirty="0"/>
              <a:t>        *</a:t>
            </a:r>
            <a:r>
              <a:rPr lang="en-US" sz="4000" dirty="0" err="1"/>
              <a:t>addrlen</a:t>
            </a:r>
            <a:r>
              <a:rPr lang="en-US" sz="4000" dirty="0"/>
              <a:t> =  </a:t>
            </a:r>
            <a:r>
              <a:rPr lang="en-US" sz="4000" dirty="0" err="1"/>
              <a:t>rp</a:t>
            </a:r>
            <a:r>
              <a:rPr lang="en-US" sz="4000" dirty="0"/>
              <a:t>-&gt;</a:t>
            </a:r>
            <a:r>
              <a:rPr lang="en-US" sz="4000" dirty="0" err="1"/>
              <a:t>ai_addrlen</a:t>
            </a:r>
            <a:r>
              <a:rPr lang="en-US" sz="4000" dirty="0"/>
              <a:t>;     </a:t>
            </a:r>
          </a:p>
          <a:p>
            <a:pPr marL="0" indent="0">
              <a:buNone/>
            </a:pPr>
            <a:r>
              <a:rPr lang="en-US" sz="4000" dirty="0"/>
              <a:t>/* Return address structure size */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</a:t>
            </a:r>
            <a:r>
              <a:rPr lang="en-US" sz="4000" dirty="0" err="1"/>
              <a:t>freeaddrinfo</a:t>
            </a:r>
            <a:r>
              <a:rPr lang="en-US" sz="4000" dirty="0"/>
              <a:t>(result);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return (</a:t>
            </a:r>
            <a:r>
              <a:rPr lang="en-US" sz="4000" dirty="0" err="1"/>
              <a:t>rp</a:t>
            </a:r>
            <a:r>
              <a:rPr lang="en-US" sz="4000" dirty="0"/>
              <a:t> == NULL) ? -1 : </a:t>
            </a:r>
            <a:r>
              <a:rPr lang="en-US" sz="4000" dirty="0" err="1"/>
              <a:t>sfd</a:t>
            </a:r>
            <a:r>
              <a:rPr lang="en-US" sz="4000" dirty="0"/>
              <a:t>;</a:t>
            </a:r>
          </a:p>
          <a:p>
            <a:pPr marL="0" indent="0">
              <a:buNone/>
            </a:pPr>
            <a:r>
              <a:rPr lang="en-US" sz="40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6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14400"/>
          </a:xfrm>
        </p:spPr>
        <p:txBody>
          <a:bodyPr/>
          <a:lstStyle/>
          <a:p>
            <a:r>
              <a:rPr lang="en-US" dirty="0" err="1" smtClean="0"/>
              <a:t>Listen,bind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6448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inetListen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char *service, </a:t>
            </a:r>
            <a:r>
              <a:rPr lang="en-US" sz="1600" dirty="0" err="1"/>
              <a:t>int</a:t>
            </a:r>
            <a:r>
              <a:rPr lang="en-US" sz="1600" dirty="0"/>
              <a:t> backlog, </a:t>
            </a:r>
            <a:r>
              <a:rPr lang="en-US" sz="1600" dirty="0" err="1"/>
              <a:t>socklen_t</a:t>
            </a:r>
            <a:r>
              <a:rPr lang="en-US" sz="1600" dirty="0"/>
              <a:t> </a:t>
            </a:r>
            <a:r>
              <a:rPr lang="en-US" sz="1600" dirty="0" smtClean="0"/>
              <a:t>	*</a:t>
            </a:r>
            <a:r>
              <a:rPr lang="en-US" sz="1600" dirty="0" err="1"/>
              <a:t>addrlen</a:t>
            </a:r>
            <a:r>
              <a:rPr lang="en-US" sz="1600" dirty="0" smtClean="0"/>
              <a:t>){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inetPassiveSocket</a:t>
            </a:r>
            <a:r>
              <a:rPr lang="en-US" sz="1600" dirty="0"/>
              <a:t>(service, </a:t>
            </a:r>
            <a:r>
              <a:rPr lang="en-US" sz="1600" dirty="0" smtClean="0"/>
              <a:t>		SOCK_STREAM,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</a:t>
            </a:r>
            <a:r>
              <a:rPr lang="en-US" sz="1600" dirty="0" err="1"/>
              <a:t>addrlen</a:t>
            </a:r>
            <a:r>
              <a:rPr lang="en-US" sz="1600" dirty="0"/>
              <a:t>, TRUE, backlog);</a:t>
            </a:r>
          </a:p>
          <a:p>
            <a:pPr marL="0" indent="0"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/* Create socket bound to wildcard IP address + port given </a:t>
            </a:r>
            <a:r>
              <a:rPr lang="en-US" sz="1600" dirty="0" smtClean="0"/>
              <a:t>in </a:t>
            </a:r>
            <a:r>
              <a:rPr lang="en-US" sz="1600" dirty="0"/>
              <a:t>'service'. Return socket descriptor on success, or -1 on error.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inetBind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char *service, </a:t>
            </a:r>
            <a:r>
              <a:rPr lang="en-US" sz="1600" dirty="0" err="1"/>
              <a:t>int</a:t>
            </a:r>
            <a:r>
              <a:rPr lang="en-US" sz="1600" dirty="0"/>
              <a:t> type, </a:t>
            </a:r>
            <a:r>
              <a:rPr lang="en-US" sz="1600" dirty="0" err="1"/>
              <a:t>socklen_t</a:t>
            </a:r>
            <a:r>
              <a:rPr lang="en-US" sz="1600" dirty="0"/>
              <a:t> *</a:t>
            </a:r>
            <a:r>
              <a:rPr lang="en-US" sz="1600" dirty="0" err="1"/>
              <a:t>addrlen</a:t>
            </a:r>
            <a:r>
              <a:rPr lang="en-US" sz="1600" dirty="0" smtClean="0"/>
              <a:t>){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inetPassiveSocket</a:t>
            </a:r>
            <a:r>
              <a:rPr lang="en-US" sz="1600" dirty="0"/>
              <a:t>(service, type, </a:t>
            </a:r>
            <a:r>
              <a:rPr lang="en-US" sz="1600" dirty="0" smtClean="0"/>
              <a:t>	</a:t>
            </a:r>
            <a:r>
              <a:rPr lang="en-US" sz="1600" dirty="0" err="1" smtClean="0"/>
              <a:t>addrlen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FALSE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0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52400"/>
            <a:ext cx="4359402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/* Given a socket address in '</a:t>
            </a:r>
            <a:r>
              <a:rPr lang="en-US" sz="1600" dirty="0" err="1"/>
              <a:t>addr</a:t>
            </a:r>
            <a:r>
              <a:rPr lang="en-US" sz="1600" dirty="0"/>
              <a:t>', whose length is specified </a:t>
            </a:r>
            <a:r>
              <a:rPr lang="en-US" sz="1600" dirty="0" smtClean="0"/>
              <a:t>in </a:t>
            </a:r>
            <a:r>
              <a:rPr lang="en-US" sz="1600" dirty="0"/>
              <a:t>'</a:t>
            </a:r>
            <a:r>
              <a:rPr lang="en-US" sz="1600" dirty="0" err="1"/>
              <a:t>addrlen</a:t>
            </a:r>
            <a:r>
              <a:rPr lang="en-US" sz="1600" dirty="0"/>
              <a:t>', return a null-terminated string containing the host </a:t>
            </a:r>
            <a:r>
              <a:rPr lang="en-US" sz="1600" dirty="0" smtClean="0"/>
              <a:t>and service </a:t>
            </a:r>
            <a:r>
              <a:rPr lang="en-US" sz="1600" dirty="0"/>
              <a:t>names in the form "(hostname, port#)". The string </a:t>
            </a:r>
            <a:r>
              <a:rPr lang="en-US" sz="1600" dirty="0" smtClean="0"/>
              <a:t>is  </a:t>
            </a:r>
            <a:r>
              <a:rPr lang="en-US" sz="1600" dirty="0"/>
              <a:t>returned in the buffer pointed to by '</a:t>
            </a:r>
            <a:r>
              <a:rPr lang="en-US" sz="1600" dirty="0" err="1"/>
              <a:t>addrStr</a:t>
            </a:r>
            <a:r>
              <a:rPr lang="en-US" sz="1600" dirty="0"/>
              <a:t>', and this value </a:t>
            </a:r>
            <a:r>
              <a:rPr lang="en-US" sz="1600" dirty="0" smtClean="0"/>
              <a:t>is </a:t>
            </a:r>
            <a:r>
              <a:rPr lang="en-US" sz="1600" dirty="0"/>
              <a:t>also returned as the function result. The caller must specify </a:t>
            </a:r>
            <a:r>
              <a:rPr lang="en-US" sz="1600" dirty="0" smtClean="0"/>
              <a:t>the </a:t>
            </a:r>
            <a:r>
              <a:rPr lang="en-US" sz="1600" dirty="0"/>
              <a:t>size of the '</a:t>
            </a:r>
            <a:r>
              <a:rPr lang="en-US" sz="1600" dirty="0" err="1"/>
              <a:t>addrStr</a:t>
            </a:r>
            <a:r>
              <a:rPr lang="en-US" sz="1600" dirty="0"/>
              <a:t>' buffer in '</a:t>
            </a:r>
            <a:r>
              <a:rPr lang="en-US" sz="1600" dirty="0" err="1"/>
              <a:t>addrStrLen</a:t>
            </a:r>
            <a:r>
              <a:rPr lang="en-US" sz="1600" dirty="0"/>
              <a:t>'.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char *</a:t>
            </a:r>
          </a:p>
          <a:p>
            <a:pPr marL="0" indent="0">
              <a:buNone/>
            </a:pPr>
            <a:r>
              <a:rPr lang="en-US" sz="1600" dirty="0" err="1"/>
              <a:t>inetAddressStr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sockaddr</a:t>
            </a:r>
            <a:r>
              <a:rPr lang="en-US" sz="1600" dirty="0"/>
              <a:t> *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socklen_t</a:t>
            </a:r>
            <a:r>
              <a:rPr lang="en-US" sz="1600" dirty="0" smtClean="0"/>
              <a:t> 	</a:t>
            </a:r>
            <a:r>
              <a:rPr lang="en-US" sz="1600" dirty="0" err="1" smtClean="0"/>
              <a:t>addrlen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   </a:t>
            </a:r>
            <a:r>
              <a:rPr lang="en-US" sz="1600" dirty="0" smtClean="0"/>
              <a:t>	char </a:t>
            </a:r>
            <a:r>
              <a:rPr lang="en-US" sz="1600" dirty="0"/>
              <a:t>*</a:t>
            </a:r>
            <a:r>
              <a:rPr lang="en-US" sz="1600" dirty="0" err="1"/>
              <a:t>addrStr</a:t>
            </a:r>
            <a:r>
              <a:rPr lang="en-US" sz="1600" dirty="0"/>
              <a:t>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addrStrLen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char host[NI_MAXHOST], service[NI_MAXSERV</a:t>
            </a:r>
            <a:r>
              <a:rPr lang="en-US" sz="1600" dirty="0" smtClean="0"/>
              <a:t>];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if (</a:t>
            </a:r>
            <a:r>
              <a:rPr lang="en-US" sz="1600" dirty="0" err="1"/>
              <a:t>getnameinfo</a:t>
            </a:r>
            <a:r>
              <a:rPr lang="en-US" sz="1600" dirty="0"/>
              <a:t>(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r>
              <a:rPr lang="en-US" sz="1600" dirty="0" err="1"/>
              <a:t>addrlen</a:t>
            </a:r>
            <a:r>
              <a:rPr lang="en-US" sz="1600" dirty="0"/>
              <a:t>, host, </a:t>
            </a:r>
            <a:r>
              <a:rPr lang="en-US" sz="1600" dirty="0" smtClean="0"/>
              <a:t>	</a:t>
            </a:r>
            <a:r>
              <a:rPr lang="en-US" sz="1600" dirty="0" err="1" smtClean="0"/>
              <a:t>NI_MAXHOST,service</a:t>
            </a:r>
            <a:r>
              <a:rPr lang="en-US" sz="1600" dirty="0"/>
              <a:t>, NI_MAXSERV, </a:t>
            </a:r>
            <a:r>
              <a:rPr lang="en-US" sz="1600" dirty="0" smtClean="0"/>
              <a:t>	NI_NUMERICSERV</a:t>
            </a:r>
            <a:r>
              <a:rPr lang="en-US" sz="1600" dirty="0"/>
              <a:t>) == 0)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snprintf</a:t>
            </a:r>
            <a:r>
              <a:rPr lang="en-US" sz="1600" dirty="0"/>
              <a:t>(</a:t>
            </a:r>
            <a:r>
              <a:rPr lang="en-US" sz="1600" dirty="0" err="1"/>
              <a:t>addrStr</a:t>
            </a:r>
            <a:r>
              <a:rPr lang="en-US" sz="1600" dirty="0"/>
              <a:t>, </a:t>
            </a:r>
            <a:r>
              <a:rPr lang="en-US" sz="1600" dirty="0" err="1"/>
              <a:t>addrStrLen</a:t>
            </a:r>
            <a:r>
              <a:rPr lang="en-US" sz="1600" dirty="0"/>
              <a:t>, "(%s, %s)", </a:t>
            </a:r>
            <a:r>
              <a:rPr lang="en-US" sz="1600" dirty="0" smtClean="0"/>
              <a:t>	host</a:t>
            </a:r>
            <a:r>
              <a:rPr lang="en-US" sz="1600" dirty="0"/>
              <a:t>, service);</a:t>
            </a:r>
          </a:p>
          <a:p>
            <a:pPr marL="0" indent="0">
              <a:buNone/>
            </a:pPr>
            <a:r>
              <a:rPr lang="en-US" sz="1600" dirty="0"/>
              <a:t>    else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snprintf</a:t>
            </a:r>
            <a:r>
              <a:rPr lang="en-US" sz="1600" dirty="0" smtClean="0"/>
              <a:t>(</a:t>
            </a:r>
            <a:r>
              <a:rPr lang="en-US" sz="1600" dirty="0" err="1" smtClean="0"/>
              <a:t>addrStr</a:t>
            </a:r>
            <a:r>
              <a:rPr lang="en-US" sz="1600" dirty="0"/>
              <a:t>, </a:t>
            </a:r>
            <a:r>
              <a:rPr lang="en-US" sz="1600" dirty="0" err="1"/>
              <a:t>addrStrLen</a:t>
            </a:r>
            <a:r>
              <a:rPr lang="en-US" sz="1600" dirty="0"/>
              <a:t>, "(?</a:t>
            </a:r>
            <a:r>
              <a:rPr lang="en-US" sz="1600" dirty="0" smtClean="0"/>
              <a:t>UNKN?)");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addrStr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440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inetConnect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64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/* Create socket and connect it to the address specified by 'host' + 'service'/'type'. Return socket descriptor on success,  or -1 on error */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inetConnect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*host, 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hints;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*result, *</a:t>
            </a:r>
            <a:r>
              <a:rPr lang="en-US" dirty="0" err="1"/>
              <a:t>rp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memset</a:t>
            </a:r>
            <a:r>
              <a:rPr lang="en-US" dirty="0"/>
              <a:t>(&amp;hints,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hints.ai_canonname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hints.ai_addr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hints.ai_next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hints.ai_family</a:t>
            </a:r>
            <a:r>
              <a:rPr lang="en-US" dirty="0"/>
              <a:t> = AF_UNSPEC; </a:t>
            </a:r>
            <a:r>
              <a:rPr lang="en-US" dirty="0" smtClean="0"/>
              <a:t>//Allows </a:t>
            </a:r>
            <a:r>
              <a:rPr lang="en-US" dirty="0"/>
              <a:t>IPv4 </a:t>
            </a:r>
            <a:r>
              <a:rPr lang="en-US" dirty="0" smtClean="0"/>
              <a:t>v6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hints.ai_socktype</a:t>
            </a:r>
            <a:r>
              <a:rPr lang="en-US" dirty="0" smtClean="0"/>
              <a:t> </a:t>
            </a:r>
            <a:r>
              <a:rPr lang="en-US" dirty="0"/>
              <a:t>= type;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52400"/>
            <a:ext cx="4359402" cy="6553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s = </a:t>
            </a:r>
            <a:r>
              <a:rPr lang="en-US" dirty="0" err="1"/>
              <a:t>getaddrinfo</a:t>
            </a:r>
            <a:r>
              <a:rPr lang="en-US" dirty="0"/>
              <a:t>(host, service, &amp;hints, &amp;result);</a:t>
            </a:r>
          </a:p>
          <a:p>
            <a:pPr marL="0" indent="0">
              <a:buNone/>
            </a:pPr>
            <a:r>
              <a:rPr lang="en-US" dirty="0"/>
              <a:t>    if (s != 0)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errno</a:t>
            </a:r>
            <a:r>
              <a:rPr lang="en-US" dirty="0"/>
              <a:t> = ENOSYS;</a:t>
            </a:r>
          </a:p>
          <a:p>
            <a:pPr marL="0" indent="0">
              <a:buNone/>
            </a:pPr>
            <a:r>
              <a:rPr lang="en-US" dirty="0"/>
              <a:t>        return -1;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/* Walk through returned list until we find an address </a:t>
            </a:r>
            <a:r>
              <a:rPr lang="en-US" dirty="0" smtClean="0"/>
              <a:t>structure </a:t>
            </a:r>
            <a:r>
              <a:rPr lang="en-US" dirty="0"/>
              <a:t>that can be used to successfully connect a socket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rp</a:t>
            </a:r>
            <a:r>
              <a:rPr lang="en-US" dirty="0"/>
              <a:t> = result; </a:t>
            </a:r>
            <a:r>
              <a:rPr lang="en-US" dirty="0" err="1"/>
              <a:t>rp</a:t>
            </a:r>
            <a:r>
              <a:rPr lang="en-US" dirty="0"/>
              <a:t> != NULL; </a:t>
            </a:r>
            <a:r>
              <a:rPr lang="en-US" dirty="0" err="1"/>
              <a:t>rp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ai_next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sfd</a:t>
            </a:r>
            <a:r>
              <a:rPr lang="en-US" dirty="0"/>
              <a:t> = socket(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ai_socktype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ai_protocol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continue;                   /* On error, try next address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(connect(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ai_addrlen</a:t>
            </a:r>
            <a:r>
              <a:rPr lang="en-US" dirty="0"/>
              <a:t>) != -1)</a:t>
            </a:r>
          </a:p>
          <a:p>
            <a:pPr marL="0" indent="0">
              <a:buNone/>
            </a:pPr>
            <a:r>
              <a:rPr lang="en-US" dirty="0"/>
              <a:t>            break;                      /* Success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/* Connect failed: close this socket and try next </a:t>
            </a:r>
            <a:r>
              <a:rPr lang="en-US" dirty="0" err="1" smtClean="0"/>
              <a:t>addr</a:t>
            </a:r>
            <a:r>
              <a:rPr lang="en-US" dirty="0" smtClean="0"/>
              <a:t> 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close(</a:t>
            </a:r>
            <a:r>
              <a:rPr lang="en-US" dirty="0" err="1"/>
              <a:t>sfd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freeaddrinfo</a:t>
            </a:r>
            <a:r>
              <a:rPr lang="en-US" dirty="0"/>
              <a:t>(result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return (</a:t>
            </a:r>
            <a:r>
              <a:rPr lang="en-US" dirty="0" err="1"/>
              <a:t>rp</a:t>
            </a:r>
            <a:r>
              <a:rPr lang="en-US" dirty="0"/>
              <a:t> == NULL) ? -1 : </a:t>
            </a:r>
            <a:r>
              <a:rPr lang="en-US" dirty="0" err="1"/>
              <a:t>sfd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120" y="3244334"/>
            <a:ext cx="57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120" y="3244334"/>
            <a:ext cx="57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cat </a:t>
            </a:r>
          </a:p>
        </p:txBody>
      </p:sp>
    </p:spTree>
    <p:extLst>
      <p:ext uri="{BB962C8B-B14F-4D97-AF65-F5344CB8AC3E}">
        <p14:creationId xmlns:p14="http://schemas.microsoft.com/office/powerpoint/2010/main" val="289451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 POSIX threads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9"/>
            </a:pPr>
            <a:r>
              <a:rPr lang="en-US" dirty="0" smtClean="0"/>
              <a:t>Threads: Introduction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 library: </a:t>
            </a:r>
            <a:r>
              <a:rPr lang="en-US" dirty="0" err="1" smtClean="0"/>
              <a:t>gcc</a:t>
            </a:r>
            <a:r>
              <a:rPr lang="en-US" dirty="0" smtClean="0"/>
              <a:t> </a:t>
            </a:r>
            <a:r>
              <a:rPr lang="en-US" dirty="0" err="1" smtClean="0"/>
              <a:t>prog.c</a:t>
            </a:r>
            <a:r>
              <a:rPr lang="en-US" dirty="0" smtClean="0"/>
              <a:t> –l </a:t>
            </a:r>
            <a:r>
              <a:rPr lang="en-US" dirty="0" err="1" smtClean="0"/>
              <a:t>pthread</a:t>
            </a:r>
            <a:endParaRPr lang="en-US" dirty="0" smtClean="0"/>
          </a:p>
          <a:p>
            <a:pPr lvl="1"/>
            <a:r>
              <a:rPr lang="en-US" dirty="0" smtClean="0"/>
              <a:t>Stack map for 4 threads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Synchronization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Safety and per thread Storage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Cancellation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Further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160240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29-1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279085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threads</a:t>
            </a:r>
            <a:r>
              <a:rPr lang="en-US" sz="2400" dirty="0" smtClean="0">
                <a:sym typeface="Wingdings" pitchFamily="2" charset="2"/>
              </a:rPr>
              <a:t> 4 stacks</a:t>
            </a:r>
          </a:p>
          <a:p>
            <a:r>
              <a:rPr lang="en-US" sz="2400" dirty="0" smtClean="0">
                <a:sym typeface="Wingdings" pitchFamily="2" charset="2"/>
              </a:rPr>
              <a:t>threads share the same global space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5" y="152400"/>
            <a:ext cx="57125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132132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share a 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process ID and parent process ID;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group ID and session ID; </a:t>
            </a:r>
            <a:endParaRPr lang="en-US" dirty="0" smtClean="0"/>
          </a:p>
          <a:p>
            <a:r>
              <a:rPr lang="en-US" dirty="0" smtClean="0"/>
              <a:t>controlling </a:t>
            </a:r>
            <a:r>
              <a:rPr lang="en-US" dirty="0"/>
              <a:t>terminal;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credentials (user and group IDs); 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file descriptors; </a:t>
            </a:r>
            <a:endParaRPr lang="en-US" dirty="0" smtClean="0"/>
          </a:p>
          <a:p>
            <a:r>
              <a:rPr lang="en-US" dirty="0" smtClean="0"/>
              <a:t>record </a:t>
            </a:r>
            <a:r>
              <a:rPr lang="en-US" dirty="0"/>
              <a:t>locks created using </a:t>
            </a:r>
            <a:r>
              <a:rPr lang="en-US" dirty="0" err="1"/>
              <a:t>fcntl</a:t>
            </a:r>
            <a:r>
              <a:rPr lang="en-US" dirty="0"/>
              <a:t>(); 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dispositions</a:t>
            </a:r>
            <a:r>
              <a:rPr lang="en-US" dirty="0" smtClean="0"/>
              <a:t>;</a:t>
            </a:r>
          </a:p>
          <a:p>
            <a:r>
              <a:rPr lang="en-US" dirty="0" smtClean="0"/>
              <a:t>file </a:t>
            </a:r>
            <a:r>
              <a:rPr lang="en-US" dirty="0"/>
              <a:t>system-related information: </a:t>
            </a:r>
            <a:r>
              <a:rPr lang="en-US" dirty="0" err="1"/>
              <a:t>umask</a:t>
            </a:r>
            <a:r>
              <a:rPr lang="en-US" dirty="0"/>
              <a:t>, current working directory, and root directory; </a:t>
            </a:r>
            <a:endParaRPr lang="en-US" dirty="0" smtClean="0"/>
          </a:p>
          <a:p>
            <a:r>
              <a:rPr lang="en-US" dirty="0" smtClean="0"/>
              <a:t>interval </a:t>
            </a:r>
            <a:r>
              <a:rPr lang="en-US" dirty="0"/>
              <a:t>timers (</a:t>
            </a:r>
            <a:r>
              <a:rPr lang="en-US" dirty="0" err="1"/>
              <a:t>setitimer</a:t>
            </a:r>
            <a:r>
              <a:rPr lang="en-US" dirty="0"/>
              <a:t>()) and POSIX timers (</a:t>
            </a:r>
            <a:r>
              <a:rPr lang="en-US" dirty="0" err="1"/>
              <a:t>timer_create</a:t>
            </a:r>
            <a:r>
              <a:rPr lang="en-US" dirty="0"/>
              <a:t>()); </a:t>
            </a: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/>
              <a:t>V semaphore undo (</a:t>
            </a:r>
            <a:r>
              <a:rPr lang="en-US" dirty="0" err="1"/>
              <a:t>semadj</a:t>
            </a:r>
            <a:r>
              <a:rPr lang="en-US" dirty="0"/>
              <a:t>) values (Semaphore Undo Values); </a:t>
            </a:r>
            <a:endParaRPr lang="en-US" dirty="0" smtClean="0"/>
          </a:p>
          <a:p>
            <a:r>
              <a:rPr lang="en-US" dirty="0" smtClean="0"/>
              <a:t>resource </a:t>
            </a:r>
            <a:r>
              <a:rPr lang="en-US" dirty="0"/>
              <a:t>limits; </a:t>
            </a:r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time consumed (as returned by times()); </a:t>
            </a:r>
            <a:endParaRPr lang="en-US" dirty="0" smtClean="0"/>
          </a:p>
          <a:p>
            <a:r>
              <a:rPr lang="en-US" dirty="0" smtClean="0"/>
              <a:t>resources </a:t>
            </a:r>
            <a:r>
              <a:rPr lang="en-US" dirty="0"/>
              <a:t>consumed (as returned by </a:t>
            </a:r>
            <a:r>
              <a:rPr lang="en-US" dirty="0" err="1"/>
              <a:t>getrusage</a:t>
            </a:r>
            <a:r>
              <a:rPr lang="en-US" dirty="0"/>
              <a:t>()); </a:t>
            </a:r>
            <a:r>
              <a:rPr lang="en-US" dirty="0" smtClean="0"/>
              <a:t>and</a:t>
            </a:r>
          </a:p>
          <a:p>
            <a:r>
              <a:rPr lang="en-US" dirty="0"/>
              <a:t>nice value (set by </a:t>
            </a:r>
            <a:r>
              <a:rPr lang="en-US" dirty="0" err="1"/>
              <a:t>setpriority</a:t>
            </a:r>
            <a:r>
              <a:rPr lang="en-US" dirty="0"/>
              <a:t>() and nice()).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77000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189833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But threads don’t share everything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thread ID (Thread IDs); 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mask; </a:t>
            </a:r>
            <a:endParaRPr lang="en-US" dirty="0" smtClean="0"/>
          </a:p>
          <a:p>
            <a:r>
              <a:rPr lang="en-US" dirty="0" smtClean="0"/>
              <a:t>thread-specific </a:t>
            </a:r>
            <a:r>
              <a:rPr lang="en-US" dirty="0"/>
              <a:t>data (Thread-Specific Data); </a:t>
            </a:r>
            <a:endParaRPr lang="en-US" dirty="0" smtClean="0"/>
          </a:p>
          <a:p>
            <a:r>
              <a:rPr lang="en-US" dirty="0" smtClean="0"/>
              <a:t>alternate </a:t>
            </a:r>
            <a:r>
              <a:rPr lang="en-US" dirty="0"/>
              <a:t>signal stack (</a:t>
            </a:r>
            <a:r>
              <a:rPr lang="en-US" dirty="0" err="1"/>
              <a:t>sigaltstack</a:t>
            </a:r>
            <a:r>
              <a:rPr lang="en-US" dirty="0"/>
              <a:t>());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errno</a:t>
            </a:r>
            <a:r>
              <a:rPr lang="en-US" dirty="0"/>
              <a:t> variable; </a:t>
            </a:r>
            <a:endParaRPr lang="en-US" dirty="0" smtClean="0"/>
          </a:p>
          <a:p>
            <a:r>
              <a:rPr lang="en-US" dirty="0" smtClean="0"/>
              <a:t>floating-point </a:t>
            </a:r>
            <a:r>
              <a:rPr lang="en-US" dirty="0"/>
              <a:t>environment (see </a:t>
            </a:r>
            <a:r>
              <a:rPr lang="en-US" dirty="0" err="1"/>
              <a:t>fenv</a:t>
            </a:r>
            <a:r>
              <a:rPr lang="en-US" dirty="0"/>
              <a:t>( 3)); </a:t>
            </a:r>
            <a:endParaRPr lang="en-US" dirty="0" smtClean="0"/>
          </a:p>
          <a:p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/>
              <a:t>scheduling policy and priority (Overview of </a:t>
            </a:r>
            <a:r>
              <a:rPr lang="en-US" dirty="0" err="1"/>
              <a:t>Realtime</a:t>
            </a:r>
            <a:r>
              <a:rPr lang="en-US" dirty="0"/>
              <a:t> Process Scheduling and </a:t>
            </a:r>
            <a:r>
              <a:rPr lang="en-US" dirty="0" err="1"/>
              <a:t>Realtime</a:t>
            </a:r>
            <a:r>
              <a:rPr lang="en-US" dirty="0"/>
              <a:t> Process Scheduling API); </a:t>
            </a:r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affinity (Linux-specific, described in CPU Affinity); </a:t>
            </a:r>
            <a:endParaRPr lang="en-US" dirty="0" smtClean="0"/>
          </a:p>
          <a:p>
            <a:r>
              <a:rPr lang="en-US" dirty="0" smtClean="0"/>
              <a:t>capabilities </a:t>
            </a:r>
            <a:r>
              <a:rPr lang="en-US" dirty="0"/>
              <a:t>(Linux-specific, described in Chapter   39);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stack (local variables and function call linkage information).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413214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tutorial from </a:t>
            </a:r>
            <a:r>
              <a:rPr lang="en-US" dirty="0" err="1" smtClean="0"/>
              <a:t>llnl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https://computing.llnl.gov/tutorials/pthreads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www.yolinux.com/TUTORIALS/LinuxTutorialPosixThreads.html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Pacheco – 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616558"/>
            <a:ext cx="1676105" cy="1784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34930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Table of Contents</a:t>
            </a:r>
          </a:p>
          <a:p>
            <a:r>
              <a:rPr lang="en-US" sz="1600" dirty="0">
                <a:hlinkClick r:id="rId5"/>
              </a:rPr>
              <a:t>Abstract</a:t>
            </a:r>
            <a:r>
              <a:rPr lang="en-US" sz="1600" dirty="0"/>
              <a:t> </a:t>
            </a:r>
          </a:p>
          <a:p>
            <a:r>
              <a:rPr lang="en-US" sz="1600" dirty="0" err="1">
                <a:hlinkClick r:id="rId6"/>
              </a:rPr>
              <a:t>Pthreads</a:t>
            </a:r>
            <a:r>
              <a:rPr lang="en-US" sz="1600" dirty="0">
                <a:hlinkClick r:id="rId6"/>
              </a:rPr>
              <a:t> Overview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7"/>
              </a:rPr>
              <a:t>What is a Thread?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8"/>
              </a:rPr>
              <a:t>What are </a:t>
            </a:r>
            <a:r>
              <a:rPr lang="en-US" sz="1600" dirty="0" err="1">
                <a:hlinkClick r:id="rId8"/>
              </a:rPr>
              <a:t>Pthreads</a:t>
            </a:r>
            <a:r>
              <a:rPr lang="en-US" sz="1600" dirty="0">
                <a:hlinkClick r:id="rId8"/>
              </a:rPr>
              <a:t>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9"/>
              </a:rPr>
              <a:t>Why </a:t>
            </a:r>
            <a:r>
              <a:rPr lang="en-US" sz="1600" dirty="0" err="1">
                <a:hlinkClick r:id="rId9"/>
              </a:rPr>
              <a:t>Pthreads</a:t>
            </a:r>
            <a:r>
              <a:rPr lang="en-US" sz="1600" dirty="0">
                <a:hlinkClick r:id="rId9"/>
              </a:rPr>
              <a:t>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0"/>
              </a:rPr>
              <a:t>Designing Threaded Programs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1"/>
              </a:rPr>
              <a:t>The </a:t>
            </a:r>
            <a:r>
              <a:rPr lang="en-US" sz="1600" dirty="0" err="1">
                <a:hlinkClick r:id="rId11"/>
              </a:rPr>
              <a:t>Pthreads</a:t>
            </a:r>
            <a:r>
              <a:rPr lang="en-US" sz="1600" dirty="0">
                <a:hlinkClick r:id="rId11"/>
              </a:rPr>
              <a:t> API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2"/>
              </a:rPr>
              <a:t>Compiling Threaded Programs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3"/>
              </a:rPr>
              <a:t>Thread Management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4"/>
              </a:rPr>
              <a:t>Creating and Terminating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smtClean="0">
                <a:hlinkClick r:id="rId15"/>
              </a:rPr>
              <a:t>Passing </a:t>
            </a:r>
            <a:r>
              <a:rPr lang="en-US" sz="1600" dirty="0">
                <a:hlinkClick r:id="rId15"/>
              </a:rPr>
              <a:t>Arguments to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6"/>
              </a:rPr>
              <a:t>Joining and Detaching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7"/>
              </a:rPr>
              <a:t>Stack Management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8"/>
              </a:rPr>
              <a:t>Miscellaneous Routines</a:t>
            </a:r>
            <a:r>
              <a:rPr lang="en-US" sz="16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451" y="1676400"/>
            <a:ext cx="47026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9"/>
              </a:rPr>
              <a:t>Exercise 1</a:t>
            </a:r>
            <a:r>
              <a:rPr lang="en-US" sz="1600" dirty="0"/>
              <a:t> </a:t>
            </a:r>
          </a:p>
          <a:p>
            <a:r>
              <a:rPr lang="en-US" sz="1600" dirty="0" err="1" smtClean="0">
                <a:hlinkClick r:id="rId20"/>
              </a:rPr>
              <a:t>Mutex</a:t>
            </a:r>
            <a:r>
              <a:rPr lang="en-US" sz="1600" dirty="0" smtClean="0">
                <a:hlinkClick r:id="rId20"/>
              </a:rPr>
              <a:t> </a:t>
            </a:r>
            <a:r>
              <a:rPr lang="en-US" sz="1600" dirty="0">
                <a:hlinkClick r:id="rId20"/>
              </a:rPr>
              <a:t>Variables</a:t>
            </a:r>
            <a:r>
              <a:rPr lang="en-US" sz="1600" dirty="0"/>
              <a:t> </a:t>
            </a:r>
            <a:r>
              <a:rPr lang="en-US" sz="1600" dirty="0" err="1">
                <a:hlinkClick r:id="rId21"/>
              </a:rPr>
              <a:t>Mutex</a:t>
            </a:r>
            <a:r>
              <a:rPr lang="en-US" sz="1600" dirty="0">
                <a:hlinkClick r:id="rId21"/>
              </a:rPr>
              <a:t> Variables Overview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2"/>
              </a:rPr>
              <a:t>Creating and Destroying </a:t>
            </a:r>
            <a:r>
              <a:rPr lang="en-US" sz="1600" dirty="0" err="1">
                <a:hlinkClick r:id="rId22"/>
              </a:rPr>
              <a:t>Mutexes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3"/>
              </a:rPr>
              <a:t>Locking and Unlocking </a:t>
            </a:r>
            <a:r>
              <a:rPr lang="en-US" sz="1600" dirty="0" err="1">
                <a:hlinkClick r:id="rId23"/>
              </a:rPr>
              <a:t>Mutexes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4"/>
              </a:rPr>
              <a:t>Condition Variables</a:t>
            </a:r>
            <a:r>
              <a:rPr lang="en-US" sz="1600" dirty="0"/>
              <a:t> </a:t>
            </a:r>
            <a:r>
              <a:rPr lang="en-US" sz="1600" dirty="0">
                <a:hlinkClick r:id="rId25"/>
              </a:rPr>
              <a:t>Condition Variables Overview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6"/>
              </a:rPr>
              <a:t>Creating and Destroying Condition Variables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7"/>
              </a:rPr>
              <a:t>Waiting and Signaling on Condition Variables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8"/>
              </a:rPr>
              <a:t>Monitoring, Debugging and Performance Analysis </a:t>
            </a:r>
            <a:r>
              <a:rPr lang="en-US" sz="1600" dirty="0" smtClean="0">
                <a:hlinkClick r:id="rId28"/>
              </a:rPr>
              <a:t>	Tools </a:t>
            </a:r>
            <a:r>
              <a:rPr lang="en-US" sz="1600" dirty="0">
                <a:hlinkClick r:id="rId28"/>
              </a:rPr>
              <a:t>for </a:t>
            </a:r>
            <a:r>
              <a:rPr lang="en-US" sz="1600" dirty="0" err="1">
                <a:hlinkClick r:id="rId28"/>
              </a:rPr>
              <a:t>Pthreads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29"/>
              </a:rPr>
              <a:t>LLNL </a:t>
            </a:r>
            <a:r>
              <a:rPr lang="en-US" sz="1600" dirty="0">
                <a:hlinkClick r:id="rId29"/>
              </a:rPr>
              <a:t>Specific Information and Recommendations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0"/>
              </a:rPr>
              <a:t>Topics </a:t>
            </a:r>
            <a:r>
              <a:rPr lang="en-US" sz="1600" dirty="0">
                <a:hlinkClick r:id="rId30"/>
              </a:rPr>
              <a:t>Not Covered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1"/>
              </a:rPr>
              <a:t>Exercise </a:t>
            </a:r>
            <a:r>
              <a:rPr lang="en-US" sz="1600" dirty="0">
                <a:hlinkClick r:id="rId31"/>
              </a:rPr>
              <a:t>2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2"/>
              </a:rPr>
              <a:t>References </a:t>
            </a:r>
            <a:r>
              <a:rPr lang="en-US" sz="1600" dirty="0">
                <a:hlinkClick r:id="rId32"/>
              </a:rPr>
              <a:t>and More Information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60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2843213" y="1254125"/>
            <a:ext cx="198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>
                <a:solidFill>
                  <a:srgbClr val="000099"/>
                </a:solidFill>
                <a:latin typeface="Arial" pitchFamily="34" charset="0"/>
              </a:rPr>
              <a:t>Chapter 4</a:t>
            </a:r>
            <a:endParaRPr lang="en-GB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 dirty="0">
                <a:solidFill>
                  <a:srgbClr val="0066FF"/>
                </a:solidFill>
                <a:latin typeface="Arial" pitchFamily="34" charset="0"/>
              </a:rPr>
              <a:t>Shared Memory Programming with </a:t>
            </a:r>
            <a:r>
              <a:rPr lang="en-AU" dirty="0" err="1">
                <a:solidFill>
                  <a:srgbClr val="0066FF"/>
                </a:solidFill>
                <a:latin typeface="Arial" pitchFamily="34" charset="0"/>
              </a:rPr>
              <a:t>Pthreads</a:t>
            </a:r>
            <a:endParaRPr lang="en-GB" dirty="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214563" y="-71438"/>
            <a:ext cx="67865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An Introduction to Parallel Programming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Peter Pacheco</a:t>
            </a:r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/>
              <a:t>Tools Survey</a:t>
            </a:r>
          </a:p>
          <a:p>
            <a:pPr lvl="1">
              <a:defRPr/>
            </a:pPr>
            <a:r>
              <a:rPr lang="en-US" dirty="0"/>
              <a:t>Web Servers again</a:t>
            </a:r>
          </a:p>
          <a:p>
            <a:pPr lvl="1">
              <a:defRPr/>
            </a:pPr>
            <a:r>
              <a:rPr lang="en-US" dirty="0"/>
              <a:t>Web Server Skeleton – Pop Quiz</a:t>
            </a:r>
          </a:p>
          <a:p>
            <a:pPr lvl="1">
              <a:defRPr/>
            </a:pPr>
            <a:r>
              <a:rPr lang="en-US" dirty="0" err="1" smtClean="0"/>
              <a:t>Git</a:t>
            </a:r>
            <a:r>
              <a:rPr lang="en-US" dirty="0" smtClean="0"/>
              <a:t> slides</a:t>
            </a:r>
          </a:p>
          <a:p>
            <a:pPr lvl="2">
              <a:defRPr/>
            </a:pPr>
            <a:r>
              <a:rPr lang="en-US" dirty="0" smtClean="0"/>
              <a:t>creating, adding, committing</a:t>
            </a:r>
            <a:endParaRPr lang="en-US" dirty="0"/>
          </a:p>
          <a:p>
            <a:pPr lvl="1">
              <a:defRPr/>
            </a:pPr>
            <a:r>
              <a:rPr lang="en-US" dirty="0"/>
              <a:t>CGI Common Gateway </a:t>
            </a:r>
            <a:r>
              <a:rPr lang="en-US" dirty="0" smtClean="0"/>
              <a:t>Interface</a:t>
            </a:r>
          </a:p>
          <a:p>
            <a:pPr lvl="2">
              <a:defRPr/>
            </a:pPr>
            <a:r>
              <a:rPr lang="en-US" dirty="0" smtClean="0"/>
              <a:t>QUERY_STRING   </a:t>
            </a:r>
            <a:r>
              <a:rPr lang="en-US" dirty="0" err="1" smtClean="0"/>
              <a:t>env</a:t>
            </a:r>
            <a:r>
              <a:rPr lang="en-US" dirty="0" smtClean="0"/>
              <a:t> variable</a:t>
            </a:r>
            <a:endParaRPr lang="en-US" dirty="0"/>
          </a:p>
          <a:p>
            <a:pPr>
              <a:defRPr/>
            </a:pPr>
            <a:r>
              <a:rPr lang="en-US" dirty="0" smtClean="0"/>
              <a:t>Email </a:t>
            </a:r>
            <a:r>
              <a:rPr lang="en-US" dirty="0" smtClean="0"/>
              <a:t>?? method missing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359402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Webserver Assignment</a:t>
            </a:r>
          </a:p>
          <a:p>
            <a:pPr lvl="1">
              <a:defRPr/>
            </a:pPr>
            <a:r>
              <a:rPr lang="en-US" dirty="0" smtClean="0"/>
              <a:t>TLPI/sockets/</a:t>
            </a:r>
            <a:r>
              <a:rPr lang="en-US" dirty="0" err="1" smtClean="0"/>
              <a:t>readline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TLPI/sockets/</a:t>
            </a:r>
            <a:r>
              <a:rPr lang="en-US" dirty="0" err="1" smtClean="0"/>
              <a:t>inet.c</a:t>
            </a:r>
            <a:endParaRPr lang="en-US" dirty="0" smtClean="0"/>
          </a:p>
          <a:p>
            <a:pPr lvl="1">
              <a:defRPr/>
            </a:pPr>
            <a:r>
              <a:rPr lang="en-US" sz="2000" dirty="0" smtClean="0"/>
              <a:t>TLPI/sockets/</a:t>
            </a:r>
            <a:r>
              <a:rPr lang="en-US" sz="2000" dirty="0" err="1" smtClean="0"/>
              <a:t>gethostbyname</a:t>
            </a:r>
            <a:endParaRPr lang="en-US" sz="2000" dirty="0" smtClean="0"/>
          </a:p>
          <a:p>
            <a:pPr lvl="2">
              <a:defRPr/>
            </a:pPr>
            <a:r>
              <a:rPr lang="en-US" sz="1800" dirty="0" smtClean="0"/>
              <a:t>d</a:t>
            </a:r>
            <a:r>
              <a:rPr lang="en-US" dirty="0" smtClean="0"/>
              <a:t>eprecated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getaddrinfo</a:t>
            </a:r>
            <a:endParaRPr lang="en-US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Copyright © 2010, Elsevier Inc. All rights Reserved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Roadmap</a:t>
            </a:r>
            <a:endParaRPr lang="en-A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Problems programming shared memory systems.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Controlling access to a critical section.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Thread synchronization.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Programming with POSIX threads.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Mutexes.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Producer-consumer synchronization and semaphores.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Barriers and condition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Read-write locks.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Thread safety.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5400000">
            <a:off x="7954169" y="823119"/>
            <a:ext cx="2012950" cy="3667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>
                <a:solidFill>
                  <a:srgbClr val="0066FF"/>
                </a:solidFill>
                <a:latin typeface="Arial" pitchFamily="34" charset="0"/>
              </a:rPr>
              <a:t># Chapter Subtitle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57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A Shared Memory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81188"/>
            <a:ext cx="67992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2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Processes and Threads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process is an instance of a running (or suspended) program.</a:t>
            </a:r>
          </a:p>
          <a:p>
            <a:r>
              <a:rPr lang="en-US" smtClean="0"/>
              <a:t>Threads are analogous to a “light-weight” process.</a:t>
            </a:r>
          </a:p>
          <a:p>
            <a:r>
              <a:rPr lang="en-US" smtClean="0"/>
              <a:t>In a shared memory program a single process may have multiple threads of control.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62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NimbusRomNo9L-Regu"/>
              </a:rPr>
              <a:t>POSIX</a:t>
            </a:r>
            <a:r>
              <a:rPr lang="en-US" baseline="30000" smtClean="0">
                <a:cs typeface="Arial" pitchFamily="34" charset="0"/>
              </a:rPr>
              <a:t>®</a:t>
            </a:r>
            <a:r>
              <a:rPr lang="en-US" sz="800" smtClean="0">
                <a:latin typeface="CMSY10"/>
              </a:rPr>
              <a:t> </a:t>
            </a:r>
            <a:r>
              <a:rPr lang="en-US" smtClean="0">
                <a:latin typeface="NimbusRomNo9L-Regu"/>
              </a:rPr>
              <a:t>Threads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Also known as Pthreads.</a:t>
            </a:r>
          </a:p>
          <a:p>
            <a:r>
              <a:rPr lang="en-US" smtClean="0"/>
              <a:t>A standard for Unix-like operating systems.</a:t>
            </a:r>
          </a:p>
          <a:p>
            <a:r>
              <a:rPr lang="en-US" smtClean="0"/>
              <a:t>A library that can be linked with C programs.</a:t>
            </a:r>
          </a:p>
          <a:p>
            <a:r>
              <a:rPr lang="en-US" smtClean="0"/>
              <a:t>Specifies an application programming interface (API) for multi-threaded programming.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411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Caveat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Pthreads API is only </a:t>
            </a:r>
            <a:r>
              <a:rPr lang="fr-FR" smtClean="0"/>
              <a:t>available on POSIXR systems — Linux, MacOS X, Solaris, HPUX, …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8197" name="Picture 2" descr="households,scissors,sewing supplies,spools of thread,thr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100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48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3800" y="1052513"/>
            <a:ext cx="3097213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declares the various Pthreads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functions, constants, types, etc.</a:t>
            </a:r>
          </a:p>
        </p:txBody>
      </p:sp>
      <p:sp>
        <p:nvSpPr>
          <p:cNvPr id="9222" name="Freeform 7"/>
          <p:cNvSpPr>
            <a:spLocks noChangeArrowheads="1"/>
          </p:cNvSpPr>
          <p:nvPr/>
        </p:nvSpPr>
        <p:spPr bwMode="auto">
          <a:xfrm>
            <a:off x="3170238" y="1203325"/>
            <a:ext cx="1782762" cy="709613"/>
          </a:xfrm>
          <a:custGeom>
            <a:avLst/>
            <a:gdLst>
              <a:gd name="T0" fmla="*/ 0 w 1783080"/>
              <a:gd name="T1" fmla="*/ 610420 h 708660"/>
              <a:gd name="T2" fmla="*/ 1478016 w 1783080"/>
              <a:gd name="T3" fmla="*/ 625680 h 708660"/>
              <a:gd name="T4" fmla="*/ 1356118 w 1783080"/>
              <a:gd name="T5" fmla="*/ 106823 h 708660"/>
              <a:gd name="T6" fmla="*/ 1782762 w 1783080"/>
              <a:gd name="T7" fmla="*/ 0 h 708660"/>
              <a:gd name="T8" fmla="*/ 0 60000 65536"/>
              <a:gd name="T9" fmla="*/ 0 60000 65536"/>
              <a:gd name="T10" fmla="*/ 0 60000 65536"/>
              <a:gd name="T11" fmla="*/ 0 60000 65536"/>
              <a:gd name="T12" fmla="*/ 0 w 1783080"/>
              <a:gd name="T13" fmla="*/ 0 h 708660"/>
              <a:gd name="T14" fmla="*/ 1783080 w 1783080"/>
              <a:gd name="T15" fmla="*/ 708660 h 708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3080" h="708660">
                <a:moveTo>
                  <a:pt x="0" y="609600"/>
                </a:moveTo>
                <a:cubicBezTo>
                  <a:pt x="626110" y="659130"/>
                  <a:pt x="1252220" y="708660"/>
                  <a:pt x="1478280" y="624840"/>
                </a:cubicBezTo>
                <a:cubicBezTo>
                  <a:pt x="1704340" y="541020"/>
                  <a:pt x="1305560" y="210820"/>
                  <a:pt x="1356360" y="106680"/>
                </a:cubicBezTo>
                <a:cubicBezTo>
                  <a:pt x="1407160" y="2540"/>
                  <a:pt x="1595120" y="1270"/>
                  <a:pt x="178308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972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1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80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97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a Pthread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68313" y="1557338"/>
            <a:ext cx="81359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gcc −g −Wall −o </a:t>
            </a:r>
            <a:r>
              <a:rPr lang="en-US" sz="2800" dirty="0" err="1">
                <a:latin typeface="+mn-lt"/>
              </a:rPr>
              <a:t>pth_hello</a:t>
            </a:r>
            <a:r>
              <a:rPr lang="en-US" sz="2800" dirty="0">
                <a:latin typeface="+mn-lt"/>
              </a:rPr>
              <a:t> </a:t>
            </a:r>
            <a:r>
              <a:rPr lang="en-US" sz="2800">
                <a:latin typeface="+mn-lt"/>
              </a:rPr>
              <a:t>pth_hello.c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−lpthread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213" y="3141663"/>
            <a:ext cx="4572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3399FF"/>
                </a:solidFill>
                <a:latin typeface="+mn-lt"/>
              </a:rPr>
              <a:t>link in the Pthreads library</a:t>
            </a:r>
          </a:p>
        </p:txBody>
      </p:sp>
      <p:sp>
        <p:nvSpPr>
          <p:cNvPr id="12294" name="Freeform 5"/>
          <p:cNvSpPr>
            <a:spLocks noChangeArrowheads="1"/>
          </p:cNvSpPr>
          <p:nvPr/>
        </p:nvSpPr>
        <p:spPr bwMode="auto">
          <a:xfrm>
            <a:off x="6537325" y="2163763"/>
            <a:ext cx="1631950" cy="1255712"/>
          </a:xfrm>
          <a:custGeom>
            <a:avLst/>
            <a:gdLst>
              <a:gd name="T0" fmla="*/ 0 w 1630680"/>
              <a:gd name="T1" fmla="*/ 1204873 h 1254760"/>
              <a:gd name="T2" fmla="*/ 1570943 w 1630680"/>
              <a:gd name="T3" fmla="*/ 1189622 h 1254760"/>
              <a:gd name="T4" fmla="*/ 366045 w 1630680"/>
              <a:gd name="T5" fmla="*/ 808333 h 1254760"/>
              <a:gd name="T6" fmla="*/ 1387920 w 1630680"/>
              <a:gd name="T7" fmla="*/ 686320 h 1254760"/>
              <a:gd name="T8" fmla="*/ 1296409 w 1630680"/>
              <a:gd name="T9" fmla="*/ 0 h 1254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0680"/>
              <a:gd name="T16" fmla="*/ 0 h 1254760"/>
              <a:gd name="T17" fmla="*/ 1630680 w 1630680"/>
              <a:gd name="T18" fmla="*/ 1254760 h 1254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0680" h="1254760">
                <a:moveTo>
                  <a:pt x="0" y="1203960"/>
                </a:moveTo>
                <a:cubicBezTo>
                  <a:pt x="754380" y="1229360"/>
                  <a:pt x="1508760" y="1254760"/>
                  <a:pt x="1569720" y="1188720"/>
                </a:cubicBezTo>
                <a:cubicBezTo>
                  <a:pt x="1630680" y="1122680"/>
                  <a:pt x="396240" y="891540"/>
                  <a:pt x="365760" y="807720"/>
                </a:cubicBezTo>
                <a:cubicBezTo>
                  <a:pt x="335280" y="723900"/>
                  <a:pt x="1231900" y="820420"/>
                  <a:pt x="1386840" y="685800"/>
                </a:cubicBezTo>
                <a:cubicBezTo>
                  <a:pt x="1541780" y="551180"/>
                  <a:pt x="1418590" y="275590"/>
                  <a:pt x="1295400" y="0"/>
                </a:cubicBezTo>
              </a:path>
            </a:pathLst>
          </a:custGeom>
          <a:noFill/>
          <a:ln w="9525" algn="ctr">
            <a:solidFill>
              <a:srgbClr val="33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592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a Pthreads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052513"/>
            <a:ext cx="77041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. /   pth_hello   &lt;number of threads&gt;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213" y="1844675"/>
            <a:ext cx="2870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. /  pth_hello 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613" y="2708275"/>
            <a:ext cx="36004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the main thread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0 of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3573463"/>
            <a:ext cx="26431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. / pth_hello 4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613" y="4221163"/>
            <a:ext cx="45720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the main thread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0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1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2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3 of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553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 cat </a:t>
            </a:r>
            <a:r>
              <a:rPr lang="en-US" dirty="0" err="1" smtClean="0"/>
              <a:t>ares</a:t>
            </a:r>
            <a:r>
              <a:rPr lang="en-US" dirty="0" smtClean="0"/>
              <a:t>/TLPI/sockets/README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Many </a:t>
            </a:r>
            <a:r>
              <a:rPr lang="en-US" sz="2900" dirty="0"/>
              <a:t>of the programs in this directory are named according to the </a:t>
            </a:r>
          </a:p>
          <a:p>
            <a:pPr marL="0" indent="0">
              <a:buNone/>
            </a:pPr>
            <a:r>
              <a:rPr lang="en-US" sz="2900" dirty="0"/>
              <a:t>conventions described below.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A prefix identifies the socket domain in which the program operates, </a:t>
            </a:r>
            <a:r>
              <a:rPr lang="en-US" sz="2900" dirty="0" smtClean="0"/>
              <a:t> and </a:t>
            </a:r>
            <a:r>
              <a:rPr lang="en-US" sz="2900" dirty="0"/>
              <a:t>the socket type employed. The socket domain is indicated by </a:t>
            </a:r>
            <a:r>
              <a:rPr lang="en-US" sz="2900" dirty="0" smtClean="0"/>
              <a:t>one or </a:t>
            </a:r>
            <a:r>
              <a:rPr lang="en-US" sz="2900" dirty="0"/>
              <a:t>two letters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u  UNIX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i</a:t>
            </a:r>
            <a:r>
              <a:rPr lang="en-US" sz="2900" dirty="0"/>
              <a:t>   Internet (both v4 and v6)</a:t>
            </a:r>
          </a:p>
          <a:p>
            <a:pPr marL="0" indent="0">
              <a:buNone/>
            </a:pPr>
            <a:r>
              <a:rPr lang="en-US" sz="2900" dirty="0"/>
              <a:t>    i6  Internet v6 only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The socket type is one of the following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d   datagram</a:t>
            </a:r>
          </a:p>
          <a:p>
            <a:pPr marL="0" indent="0">
              <a:buNone/>
            </a:pPr>
            <a:r>
              <a:rPr lang="en-US" sz="2900" dirty="0"/>
              <a:t>    s   stream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A suffix indicates whether the program is a client or server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cl client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sv</a:t>
            </a:r>
            <a:r>
              <a:rPr lang="en-US" sz="2900" dirty="0"/>
              <a:t> server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Thus, </a:t>
            </a:r>
            <a:r>
              <a:rPr lang="en-US" sz="2900" dirty="0" err="1"/>
              <a:t>id_echo_sv.c</a:t>
            </a:r>
            <a:r>
              <a:rPr lang="en-US" sz="2900" dirty="0"/>
              <a:t> is a server program that uses datagram sockets in </a:t>
            </a:r>
            <a:r>
              <a:rPr lang="en-US" sz="2900" dirty="0" smtClean="0"/>
              <a:t>the </a:t>
            </a:r>
            <a:r>
              <a:rPr lang="en-US" sz="2900" dirty="0"/>
              <a:t>Internet domain.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variables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introduce subtle and confusing bugs!</a:t>
            </a:r>
          </a:p>
          <a:p>
            <a:r>
              <a:rPr lang="en-US" smtClean="0"/>
              <a:t>Limit use of global variables to situations in which they’re really needed.</a:t>
            </a:r>
          </a:p>
          <a:p>
            <a:pPr lvl="1"/>
            <a:r>
              <a:rPr lang="en-US" smtClean="0"/>
              <a:t>Shared variables.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4341" name="Picture 4" descr="bombs,industries,time bo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611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Starting the Threads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Processes in MPI are usually started by a script.</a:t>
            </a:r>
          </a:p>
          <a:p>
            <a:r>
              <a:rPr lang="en-US" smtClean="0"/>
              <a:t>In Pthreads the threads are started by the program executable.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2672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the 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403350" y="981075"/>
            <a:ext cx="1914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pthread.h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475" y="1916113"/>
            <a:ext cx="19145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pthread_t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3284538"/>
            <a:ext cx="7326313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cxnSp>
        <p:nvCxnSpPr>
          <p:cNvPr id="16391" name="Straight Arrow Connector 7"/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2567781" y="1358107"/>
            <a:ext cx="644525" cy="1058862"/>
          </a:xfrm>
          <a:prstGeom prst="straightConnector1">
            <a:avLst/>
          </a:prstGeom>
          <a:noFill/>
          <a:ln w="9525" algn="ctr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0"/>
          <p:cNvCxnSpPr>
            <a:cxnSpLocks noChangeShapeType="1"/>
            <a:stCxn id="5" idx="2"/>
          </p:cNvCxnSpPr>
          <p:nvPr/>
        </p:nvCxnSpPr>
        <p:spPr bwMode="auto">
          <a:xfrm rot="5400000">
            <a:off x="3146426" y="1982787"/>
            <a:ext cx="711200" cy="1749425"/>
          </a:xfrm>
          <a:prstGeom prst="straightConnector1">
            <a:avLst/>
          </a:prstGeom>
          <a:noFill/>
          <a:ln w="9525" algn="ctr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724525" y="1125538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  <a:latin typeface="Bradley Hand ITC" pitchFamily="66" charset="0"/>
              </a:rPr>
              <a:t>One object for each thread.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55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pthread_t objects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270875" cy="5111750"/>
          </a:xfrm>
        </p:spPr>
        <p:txBody>
          <a:bodyPr/>
          <a:lstStyle/>
          <a:p>
            <a:r>
              <a:rPr lang="en-US" sz="3000" smtClean="0">
                <a:solidFill>
                  <a:srgbClr val="FF0000"/>
                </a:solidFill>
              </a:rPr>
              <a:t>Opaque</a:t>
            </a:r>
          </a:p>
          <a:p>
            <a:r>
              <a:rPr lang="en-US" sz="3000" smtClean="0"/>
              <a:t>The actual data that they store is system-specific.</a:t>
            </a:r>
          </a:p>
          <a:p>
            <a:r>
              <a:rPr lang="en-US" sz="3000" smtClean="0"/>
              <a:t>Their data members aren’t directly accessible to user code. </a:t>
            </a:r>
          </a:p>
          <a:p>
            <a:r>
              <a:rPr lang="en-US" sz="3000" smtClean="0"/>
              <a:t>However, the Pthreads standard guarantees that a pthread_t object does store enough information to uniquely identify the thread with which it’s associated.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88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closer look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268413"/>
            <a:ext cx="7326312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975" y="4365625"/>
            <a:ext cx="4965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We won’t be using, so we just pass NULL.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5229225"/>
            <a:ext cx="2765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Allocate </a:t>
            </a:r>
            <a:r>
              <a:rPr lang="en-US" sz="2000" u="sng" dirty="0">
                <a:solidFill>
                  <a:srgbClr val="FF0000"/>
                </a:solidFill>
                <a:latin typeface="+mn-lt"/>
              </a:rPr>
              <a:t>before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calling.</a:t>
            </a:r>
          </a:p>
        </p:txBody>
      </p:sp>
      <p:sp>
        <p:nvSpPr>
          <p:cNvPr id="18439" name="Freeform 10"/>
          <p:cNvSpPr>
            <a:spLocks noChangeArrowheads="1"/>
          </p:cNvSpPr>
          <p:nvPr/>
        </p:nvSpPr>
        <p:spPr bwMode="auto">
          <a:xfrm>
            <a:off x="558800" y="1765300"/>
            <a:ext cx="1057275" cy="3432175"/>
          </a:xfrm>
          <a:custGeom>
            <a:avLst/>
            <a:gdLst>
              <a:gd name="T0" fmla="*/ 1057275 w 1056640"/>
              <a:gd name="T1" fmla="*/ 307397 h 3431540"/>
              <a:gd name="T2" fmla="*/ 127076 w 1056640"/>
              <a:gd name="T3" fmla="*/ 520796 h 3431540"/>
              <a:gd name="T4" fmla="*/ 294817 w 1056640"/>
              <a:gd name="T5" fmla="*/ 3432175 h 3431540"/>
              <a:gd name="T6" fmla="*/ 0 60000 65536"/>
              <a:gd name="T7" fmla="*/ 0 60000 65536"/>
              <a:gd name="T8" fmla="*/ 0 60000 65536"/>
              <a:gd name="T9" fmla="*/ 0 w 1056640"/>
              <a:gd name="T10" fmla="*/ 0 h 3431540"/>
              <a:gd name="T11" fmla="*/ 1056640 w 1056640"/>
              <a:gd name="T12" fmla="*/ 3431540 h 3431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640" h="3431540">
                <a:moveTo>
                  <a:pt x="1056640" y="307340"/>
                </a:moveTo>
                <a:cubicBezTo>
                  <a:pt x="655320" y="153670"/>
                  <a:pt x="254000" y="0"/>
                  <a:pt x="127000" y="520700"/>
                </a:cubicBezTo>
                <a:cubicBezTo>
                  <a:pt x="0" y="1041400"/>
                  <a:pt x="147320" y="2236470"/>
                  <a:pt x="294640" y="343154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Freeform 12"/>
          <p:cNvSpPr>
            <a:spLocks noChangeArrowheads="1"/>
          </p:cNvSpPr>
          <p:nvPr/>
        </p:nvSpPr>
        <p:spPr bwMode="auto">
          <a:xfrm>
            <a:off x="1187450" y="2205038"/>
            <a:ext cx="1109663" cy="2562225"/>
          </a:xfrm>
          <a:custGeom>
            <a:avLst/>
            <a:gdLst>
              <a:gd name="T0" fmla="*/ 454530 w 1109980"/>
              <a:gd name="T1" fmla="*/ 317421 h 2562860"/>
              <a:gd name="T2" fmla="*/ 27932 w 1109980"/>
              <a:gd name="T3" fmla="*/ 317421 h 2562860"/>
              <a:gd name="T4" fmla="*/ 286938 w 1109980"/>
              <a:gd name="T5" fmla="*/ 2221949 h 2562860"/>
              <a:gd name="T6" fmla="*/ 1109663 w 1109980"/>
              <a:gd name="T7" fmla="*/ 2359075 h 2562860"/>
              <a:gd name="T8" fmla="*/ 0 60000 65536"/>
              <a:gd name="T9" fmla="*/ 0 60000 65536"/>
              <a:gd name="T10" fmla="*/ 0 60000 65536"/>
              <a:gd name="T11" fmla="*/ 0 60000 65536"/>
              <a:gd name="T12" fmla="*/ 0 w 1109980"/>
              <a:gd name="T13" fmla="*/ 0 h 2562860"/>
              <a:gd name="T14" fmla="*/ 1109980 w 1109980"/>
              <a:gd name="T15" fmla="*/ 2562860 h 2562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980" h="2562860">
                <a:moveTo>
                  <a:pt x="454660" y="317500"/>
                </a:moveTo>
                <a:cubicBezTo>
                  <a:pt x="255270" y="158750"/>
                  <a:pt x="55880" y="0"/>
                  <a:pt x="27940" y="317500"/>
                </a:cubicBezTo>
                <a:cubicBezTo>
                  <a:pt x="0" y="635000"/>
                  <a:pt x="106680" y="1882140"/>
                  <a:pt x="287020" y="2222500"/>
                </a:cubicBezTo>
                <a:cubicBezTo>
                  <a:pt x="467360" y="2562860"/>
                  <a:pt x="788670" y="2461260"/>
                  <a:pt x="1109980" y="235966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99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closer look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268413"/>
            <a:ext cx="7326312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5157788"/>
            <a:ext cx="43672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The function that the thread is to run.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513" y="4221163"/>
            <a:ext cx="46101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Pointer to the argument that should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be passed to the function </a:t>
            </a:r>
            <a:r>
              <a:rPr lang="en-US" sz="2000" i="1" dirty="0">
                <a:solidFill>
                  <a:srgbClr val="808080"/>
                </a:solidFill>
                <a:latin typeface="+mn-lt"/>
              </a:rPr>
              <a:t>start_routine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9463" name="Freeform 8"/>
          <p:cNvSpPr>
            <a:spLocks noChangeArrowheads="1"/>
          </p:cNvSpPr>
          <p:nvPr/>
        </p:nvSpPr>
        <p:spPr bwMode="auto">
          <a:xfrm>
            <a:off x="360363" y="2632075"/>
            <a:ext cx="1163637" cy="2625725"/>
          </a:xfrm>
          <a:custGeom>
            <a:avLst/>
            <a:gdLst>
              <a:gd name="T0" fmla="*/ 1163637 w 1163320"/>
              <a:gd name="T1" fmla="*/ 401223 h 2626360"/>
              <a:gd name="T2" fmla="*/ 81302 w 1163320"/>
              <a:gd name="T3" fmla="*/ 370750 h 2626360"/>
              <a:gd name="T4" fmla="*/ 675824 w 1163320"/>
              <a:gd name="T5" fmla="*/ 2625725 h 2626360"/>
              <a:gd name="T6" fmla="*/ 0 60000 65536"/>
              <a:gd name="T7" fmla="*/ 0 60000 65536"/>
              <a:gd name="T8" fmla="*/ 0 60000 65536"/>
              <a:gd name="T9" fmla="*/ 0 w 1163320"/>
              <a:gd name="T10" fmla="*/ 0 h 2626360"/>
              <a:gd name="T11" fmla="*/ 1163320 w 1163320"/>
              <a:gd name="T12" fmla="*/ 2626360 h 2626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320" h="2626360">
                <a:moveTo>
                  <a:pt x="1163320" y="401320"/>
                </a:moveTo>
                <a:cubicBezTo>
                  <a:pt x="662940" y="200660"/>
                  <a:pt x="162560" y="0"/>
                  <a:pt x="81280" y="370840"/>
                </a:cubicBezTo>
                <a:cubicBezTo>
                  <a:pt x="0" y="741680"/>
                  <a:pt x="337820" y="1684020"/>
                  <a:pt x="675640" y="262636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Freeform 9"/>
          <p:cNvSpPr>
            <a:spLocks noChangeArrowheads="1"/>
          </p:cNvSpPr>
          <p:nvPr/>
        </p:nvSpPr>
        <p:spPr bwMode="auto">
          <a:xfrm>
            <a:off x="1050925" y="3517900"/>
            <a:ext cx="1082675" cy="855663"/>
          </a:xfrm>
          <a:custGeom>
            <a:avLst/>
            <a:gdLst>
              <a:gd name="T0" fmla="*/ 487966 w 1082040"/>
              <a:gd name="T1" fmla="*/ 78711 h 855980"/>
              <a:gd name="T2" fmla="*/ 259232 w 1082040"/>
              <a:gd name="T3" fmla="*/ 109180 h 855980"/>
              <a:gd name="T4" fmla="*/ 137240 w 1082040"/>
              <a:gd name="T5" fmla="*/ 733788 h 855980"/>
              <a:gd name="T6" fmla="*/ 1082675 w 1082040"/>
              <a:gd name="T7" fmla="*/ 840429 h 855980"/>
              <a:gd name="T8" fmla="*/ 0 60000 65536"/>
              <a:gd name="T9" fmla="*/ 0 60000 65536"/>
              <a:gd name="T10" fmla="*/ 0 60000 65536"/>
              <a:gd name="T11" fmla="*/ 0 60000 65536"/>
              <a:gd name="T12" fmla="*/ 0 w 1082040"/>
              <a:gd name="T13" fmla="*/ 0 h 855980"/>
              <a:gd name="T14" fmla="*/ 1082040 w 1082040"/>
              <a:gd name="T15" fmla="*/ 855980 h 855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040" h="855980">
                <a:moveTo>
                  <a:pt x="487680" y="78740"/>
                </a:moveTo>
                <a:cubicBezTo>
                  <a:pt x="402590" y="39370"/>
                  <a:pt x="317500" y="0"/>
                  <a:pt x="259080" y="109220"/>
                </a:cubicBezTo>
                <a:cubicBezTo>
                  <a:pt x="200660" y="218440"/>
                  <a:pt x="0" y="612140"/>
                  <a:pt x="137160" y="734060"/>
                </a:cubicBezTo>
                <a:cubicBezTo>
                  <a:pt x="274320" y="855980"/>
                  <a:pt x="678180" y="848360"/>
                  <a:pt x="1082040" y="84074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44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81988" cy="646113"/>
          </a:xfrm>
        </p:spPr>
        <p:txBody>
          <a:bodyPr/>
          <a:lstStyle/>
          <a:p>
            <a:r>
              <a:rPr lang="en-US" sz="3600" smtClean="0"/>
              <a:t>Function started by pthread_create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684213" y="981075"/>
            <a:ext cx="8270875" cy="5256213"/>
          </a:xfrm>
        </p:spPr>
        <p:txBody>
          <a:bodyPr/>
          <a:lstStyle/>
          <a:p>
            <a:r>
              <a:rPr lang="en-US" sz="2800" smtClean="0"/>
              <a:t>Prototype:	</a:t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en-US" sz="2800" smtClean="0">
                <a:solidFill>
                  <a:srgbClr val="FF0000"/>
                </a:solidFill>
              </a:rPr>
              <a:t>void*  thread_function ( void*  args_p ) ;</a:t>
            </a:r>
          </a:p>
          <a:p>
            <a:endParaRPr lang="en-US" sz="2800" smtClean="0"/>
          </a:p>
          <a:p>
            <a:r>
              <a:rPr lang="en-US" sz="2800" smtClean="0"/>
              <a:t>Void* can be cast to any pointer type in C.</a:t>
            </a:r>
          </a:p>
          <a:p>
            <a:endParaRPr lang="en-US" sz="2800" smtClean="0"/>
          </a:p>
          <a:p>
            <a:r>
              <a:rPr lang="en-US" sz="2800" smtClean="0"/>
              <a:t>So args_p can point to a list containing one or more values needed by thread_function.</a:t>
            </a:r>
          </a:p>
          <a:p>
            <a:r>
              <a:rPr lang="en-US" sz="2800" smtClean="0"/>
              <a:t>Similarly, the return value of thread_function can point to a list of one or more values.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066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Running the 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908175" y="4437063"/>
            <a:ext cx="5759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Main thread forks and joins two threads.</a:t>
            </a: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135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23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Stopping the Threads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call the function </a:t>
            </a:r>
            <a:r>
              <a:rPr lang="en-US" smtClean="0">
                <a:solidFill>
                  <a:srgbClr val="0066FF"/>
                </a:solidFill>
              </a:rPr>
              <a:t>pthread_join </a:t>
            </a:r>
            <a:r>
              <a:rPr lang="en-US" smtClean="0"/>
              <a:t>once for each thread. </a:t>
            </a:r>
          </a:p>
          <a:p>
            <a:r>
              <a:rPr lang="en-US" smtClean="0"/>
              <a:t>A single call to </a:t>
            </a:r>
            <a:r>
              <a:rPr lang="en-US" smtClean="0">
                <a:solidFill>
                  <a:srgbClr val="0066FF"/>
                </a:solidFill>
              </a:rPr>
              <a:t>pthread_join </a:t>
            </a:r>
            <a:r>
              <a:rPr lang="en-US" smtClean="0"/>
              <a:t>will wait for the thread associated with the </a:t>
            </a:r>
            <a:r>
              <a:rPr lang="en-US" smtClean="0">
                <a:solidFill>
                  <a:srgbClr val="0066FF"/>
                </a:solidFill>
              </a:rPr>
              <a:t>pthread_t</a:t>
            </a:r>
            <a:r>
              <a:rPr lang="en-US" smtClean="0"/>
              <a:t> object to complete.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937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611188" y="1052513"/>
            <a:ext cx="7777162" cy="4437062"/>
            <a:chOff x="611560" y="1052735"/>
            <a:chExt cx="7776864" cy="4437583"/>
          </a:xfrm>
        </p:grpSpPr>
        <p:pic>
          <p:nvPicPr>
            <p:cNvPr id="23557" name="Picture 4" descr="Figure-3-11 (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2735"/>
              <a:ext cx="7776864" cy="443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611560" y="3356992"/>
              <a:ext cx="777686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None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97837" cy="1938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Matrix-Vector Multiplication in pthreads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 other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i6d_ucase_sv.c</a:t>
            </a:r>
          </a:p>
          <a:p>
            <a:r>
              <a:rPr lang="en-US" dirty="0" smtClean="0"/>
              <a:t>i6d_ucase_cl.c</a:t>
            </a:r>
          </a:p>
          <a:p>
            <a:r>
              <a:rPr lang="en-US" dirty="0" err="1"/>
              <a:t>id_echo_sv.c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is_echo_sv.c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is_echo_sv2.c </a:t>
            </a:r>
          </a:p>
          <a:p>
            <a:r>
              <a:rPr lang="en-US" dirty="0" err="1"/>
              <a:t>is_seqnum_sv.c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is_seqnum_v2_sv.c</a:t>
            </a:r>
          </a:p>
          <a:p>
            <a:r>
              <a:rPr lang="en-US" dirty="0" err="1"/>
              <a:t>socknames.c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ud_ucase_sv.c</a:t>
            </a:r>
            <a:endParaRPr lang="en-US" dirty="0"/>
          </a:p>
          <a:p>
            <a:r>
              <a:rPr lang="en-US" dirty="0" smtClean="0"/>
              <a:t>us… don’t care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1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pseudo-code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1882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521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36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3 Pthreads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284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3648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3657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325" y="2708275"/>
            <a:ext cx="1123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thread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4292600"/>
            <a:ext cx="1652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general case</a:t>
            </a:r>
          </a:p>
        </p:txBody>
      </p:sp>
      <p:cxnSp>
        <p:nvCxnSpPr>
          <p:cNvPr id="25609" name="Straight Arrow Connector 9"/>
          <p:cNvCxnSpPr>
            <a:cxnSpLocks noChangeShapeType="1"/>
          </p:cNvCxnSpPr>
          <p:nvPr/>
        </p:nvCxnSpPr>
        <p:spPr bwMode="auto">
          <a:xfrm>
            <a:off x="3779838" y="1916113"/>
            <a:ext cx="1223962" cy="720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484438" y="3573463"/>
            <a:ext cx="1511300" cy="7191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233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r>
              <a:rPr lang="en-US" sz="3600" smtClean="0"/>
              <a:t>Pthreads matrix-vector multiplication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8982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956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Critical sections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7652" name="Picture 2" descr="accidents,beds,broken,broken legs,cartoons,casts,chases,chasing,downhill,healthcare,hospital beds,medicine,men,patients,persons,problems,runaway b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99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</a:t>
            </a:r>
            <a:r>
              <a:rPr lang="el-GR" smtClean="0">
                <a:cs typeface="Arial" pitchFamily="34" charset="0"/>
              </a:rPr>
              <a:t>π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12311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84661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532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dual core processor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8327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6375" y="3933825"/>
            <a:ext cx="6102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Note that as we increase n, the estimate with one thread gets better and better.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528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r>
              <a:rPr lang="en-US" sz="3600" smtClean="0"/>
              <a:t>A thread function for computing </a:t>
            </a:r>
            <a:r>
              <a:rPr lang="el-GR" sz="3600" smtClean="0">
                <a:cs typeface="Arial" pitchFamily="34" charset="0"/>
              </a:rPr>
              <a:t>π</a:t>
            </a:r>
            <a:r>
              <a:rPr lang="en-US" sz="360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38225"/>
            <a:ext cx="77263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8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nimals,canines,competitions,creatures,dogs,games,greyhound race tracks,greyhound racing,greyhounds,leisure,nature,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race condition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136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1147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Busy-Waiting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3095625"/>
          </a:xfrm>
        </p:spPr>
        <p:txBody>
          <a:bodyPr/>
          <a:lstStyle/>
          <a:p>
            <a:r>
              <a:rPr lang="en-US" smtClean="0"/>
              <a:t>A thread repeatedly tests a condition, but, effectively, does no useful work until the condition has the appropriate value.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Beware of optimizing compilers, though!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4791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6100" y="5373688"/>
            <a:ext cx="3987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flag initialized to 0 by main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526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Pthreads global sum with busy-waiting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6469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Pacheko</a:t>
            </a:r>
            <a:r>
              <a:rPr lang="en-US" dirty="0" smtClean="0"/>
              <a:t> Parallel Programming </a:t>
            </a:r>
            <a:r>
              <a:rPr lang="en-US" dirty="0" err="1" smtClean="0"/>
              <a:t>Ch</a:t>
            </a:r>
            <a:r>
              <a:rPr lang="en-US" dirty="0" smtClean="0"/>
              <a:t> 04 -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3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Readline</a:t>
            </a:r>
            <a:r>
              <a:rPr lang="en-US" dirty="0" smtClean="0"/>
              <a:t> from socket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is received in packets</a:t>
            </a:r>
          </a:p>
          <a:p>
            <a:r>
              <a:rPr lang="en-US" dirty="0" smtClean="0"/>
              <a:t>long lines might be broken up to several packets</a:t>
            </a:r>
          </a:p>
          <a:p>
            <a:r>
              <a:rPr lang="en-US" dirty="0" smtClean="0"/>
              <a:t>Read might return what data is there</a:t>
            </a:r>
          </a:p>
          <a:p>
            <a:r>
              <a:rPr lang="en-US" dirty="0" smtClean="0"/>
              <a:t>Not like the terminal handler waiting for ‘\n’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/* Read characters from '</a:t>
            </a:r>
            <a:r>
              <a:rPr lang="en-US" dirty="0" err="1"/>
              <a:t>fd</a:t>
            </a:r>
            <a:r>
              <a:rPr lang="en-US" dirty="0"/>
              <a:t>' until a newline is encountered. If a </a:t>
            </a:r>
            <a:r>
              <a:rPr lang="en-US" dirty="0" smtClean="0"/>
              <a:t>newline character </a:t>
            </a:r>
            <a:r>
              <a:rPr lang="en-US" dirty="0"/>
              <a:t>is not encountered in the first (n - 1) bytes, then the </a:t>
            </a:r>
            <a:r>
              <a:rPr lang="en-US" dirty="0" smtClean="0"/>
              <a:t>excess characters </a:t>
            </a:r>
            <a:r>
              <a:rPr lang="en-US" dirty="0"/>
              <a:t>are discarded. 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from header</a:t>
            </a:r>
          </a:p>
          <a:p>
            <a:r>
              <a:rPr lang="en-US" dirty="0" smtClean="0"/>
              <a:t>GNU standards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1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461962"/>
          </a:xfrm>
        </p:spPr>
        <p:txBody>
          <a:bodyPr/>
          <a:lstStyle/>
          <a:p>
            <a:r>
              <a:rPr lang="en-US" sz="2400" smtClean="0"/>
              <a:t>Global sum function with critical section after loop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00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0985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461962"/>
          </a:xfrm>
        </p:spPr>
        <p:txBody>
          <a:bodyPr/>
          <a:lstStyle/>
          <a:p>
            <a:r>
              <a:rPr lang="en-US" sz="2400" smtClean="0"/>
              <a:t>Global sum function with critical section after loop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268413"/>
            <a:ext cx="84788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98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Mutexes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thread that is busy-waiting may continually use the CPU accomplishing nothing.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Mutex (mutual exclusion) is a special type of variable that can be used to restrict access to a critical section to a single thread at a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44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guarantee that one thread “excludes” all other threads while it executes the critical section.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Pthreads standard includes a special type for mutexes: </a:t>
            </a:r>
            <a:r>
              <a:rPr lang="en-US" smtClean="0">
                <a:solidFill>
                  <a:srgbClr val="0066FF"/>
                </a:solidFill>
              </a:rPr>
              <a:t>pthread_mutex_t</a:t>
            </a:r>
            <a:r>
              <a:rPr lang="en-US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76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611188" y="4581525"/>
            <a:ext cx="7940675" cy="1076325"/>
            <a:chOff x="611560" y="4509120"/>
            <a:chExt cx="7939583" cy="1076697"/>
          </a:xfrm>
        </p:grpSpPr>
        <p:pic>
          <p:nvPicPr>
            <p:cNvPr id="378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09120"/>
              <a:ext cx="77136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157192"/>
              <a:ext cx="70754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327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Pthreads program finishes using a mutex, it should call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In order to gain access to a critical section a thread calls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Copyright © 2010, Elsevier Inc. All rights Reserved</a:t>
            </a:r>
            <a:endParaRPr lang="en-AU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43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85804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604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thread is finished executing the code in a critical section, it should call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838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0192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Global sum function that uses a mutex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794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701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Global sum function that uses a mutex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48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5653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39750" y="4941888"/>
            <a:ext cx="73453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Run-times (in seconds) of </a:t>
            </a:r>
            <a:r>
              <a:rPr lang="el-GR" sz="2400" dirty="0">
                <a:latin typeface="Arial"/>
                <a:cs typeface="Arial"/>
              </a:rPr>
              <a:t>π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+mn-lt"/>
              </a:rPr>
              <a:t>programs using n = 108 terms on a system with two four-core processors.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49244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9337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64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042988" y="4365625"/>
            <a:ext cx="66071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Possible sequence of events with busy-waiting and more threads than cores.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0660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27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read_line.c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270248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ssize_t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readLine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void *buffer, </a:t>
            </a:r>
            <a:r>
              <a:rPr lang="en-US" dirty="0" err="1"/>
              <a:t>size_t</a:t>
            </a:r>
            <a:r>
              <a:rPr lang="en-US" dirty="0"/>
              <a:t> n)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numRead</a:t>
            </a:r>
            <a:r>
              <a:rPr lang="en-US" dirty="0"/>
              <a:t>;  </a:t>
            </a:r>
            <a:r>
              <a:rPr lang="en-US" dirty="0" smtClean="0"/>
              <a:t>/* </a:t>
            </a:r>
            <a:r>
              <a:rPr lang="en-US" dirty="0"/>
              <a:t># of bytes </a:t>
            </a:r>
            <a:r>
              <a:rPr lang="en-US" dirty="0" smtClean="0"/>
              <a:t> </a:t>
            </a:r>
            <a:r>
              <a:rPr lang="en-US" dirty="0"/>
              <a:t>last read() */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totRead</a:t>
            </a:r>
            <a:r>
              <a:rPr lang="en-US" dirty="0"/>
              <a:t>;     </a:t>
            </a:r>
            <a:r>
              <a:rPr lang="en-US" dirty="0" smtClean="0"/>
              <a:t>/* </a:t>
            </a:r>
            <a:r>
              <a:rPr lang="en-US" dirty="0"/>
              <a:t>Total bytes read so far */</a:t>
            </a:r>
          </a:p>
          <a:p>
            <a:pPr marL="0" indent="0">
              <a:buNone/>
            </a:pPr>
            <a:r>
              <a:rPr lang="en-US" dirty="0"/>
              <a:t>    char *</a:t>
            </a:r>
            <a:r>
              <a:rPr lang="en-US" dirty="0" err="1"/>
              <a:t>buf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ch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(n &lt;= 0 || buffer == NULL) {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errno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EINVAL;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return </a:t>
            </a:r>
            <a:r>
              <a:rPr lang="en-US" dirty="0"/>
              <a:t>-1</a:t>
            </a:r>
            <a:r>
              <a:rPr lang="en-US" dirty="0" smtClean="0"/>
              <a:t>;}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buf</a:t>
            </a:r>
            <a:r>
              <a:rPr lang="en-US" dirty="0"/>
              <a:t> = buffer; </a:t>
            </a:r>
            <a:r>
              <a:rPr lang="en-US" dirty="0" smtClean="0"/>
              <a:t> </a:t>
            </a:r>
            <a:r>
              <a:rPr lang="en-US" dirty="0"/>
              <a:t>/* No pointer </a:t>
            </a:r>
            <a:r>
              <a:rPr lang="en-US" dirty="0" err="1" smtClean="0"/>
              <a:t>arith</a:t>
            </a:r>
            <a:r>
              <a:rPr lang="en-US" dirty="0" smtClean="0"/>
              <a:t> </a:t>
            </a:r>
            <a:r>
              <a:rPr lang="en-US" dirty="0"/>
              <a:t>on "void *"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totRead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 smtClean="0"/>
              <a:t>    for </a:t>
            </a:r>
            <a:r>
              <a:rPr lang="en-US" dirty="0"/>
              <a:t>(;;)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numRead</a:t>
            </a:r>
            <a:r>
              <a:rPr lang="en-US" dirty="0"/>
              <a:t> = read(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ch</a:t>
            </a:r>
            <a:r>
              <a:rPr lang="en-US" dirty="0"/>
              <a:t>, 1);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numRead</a:t>
            </a:r>
            <a:r>
              <a:rPr lang="en-US" dirty="0"/>
              <a:t> == -1) {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errno</a:t>
            </a:r>
            <a:r>
              <a:rPr lang="en-US" dirty="0"/>
              <a:t> == EINTR) </a:t>
            </a:r>
            <a:r>
              <a:rPr lang="en-US" dirty="0" smtClean="0"/>
              <a:t>// Int. </a:t>
            </a:r>
            <a:r>
              <a:rPr lang="en-US" dirty="0"/>
              <a:t>--&gt; restart read() </a:t>
            </a:r>
          </a:p>
          <a:p>
            <a:pPr marL="0" indent="0">
              <a:buNone/>
            </a:pPr>
            <a:r>
              <a:rPr lang="en-US" dirty="0"/>
              <a:t>                continue;</a:t>
            </a:r>
          </a:p>
          <a:p>
            <a:pPr marL="0" indent="0">
              <a:buNone/>
            </a:pPr>
            <a:r>
              <a:rPr lang="en-US" dirty="0"/>
              <a:t>            else</a:t>
            </a:r>
          </a:p>
          <a:p>
            <a:pPr marL="0" indent="0">
              <a:buNone/>
            </a:pPr>
            <a:r>
              <a:rPr lang="en-US" dirty="0"/>
              <a:t>                return -1;              /* Some other error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5489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} </a:t>
            </a:r>
            <a:r>
              <a:rPr lang="en-US" dirty="0"/>
              <a:t>else if (</a:t>
            </a:r>
            <a:r>
              <a:rPr lang="en-US" dirty="0" err="1"/>
              <a:t>numRead</a:t>
            </a:r>
            <a:r>
              <a:rPr lang="en-US" dirty="0"/>
              <a:t> == 0) {      /* EOF */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totRead</a:t>
            </a:r>
            <a:r>
              <a:rPr lang="en-US" dirty="0"/>
              <a:t> == 0)  </a:t>
            </a:r>
            <a:r>
              <a:rPr lang="en-US" dirty="0" smtClean="0"/>
              <a:t> // </a:t>
            </a:r>
            <a:r>
              <a:rPr lang="en-US" dirty="0"/>
              <a:t>No bytes read; return 0 </a:t>
            </a:r>
          </a:p>
          <a:p>
            <a:pPr marL="0" indent="0">
              <a:buNone/>
            </a:pPr>
            <a:r>
              <a:rPr lang="en-US" dirty="0"/>
              <a:t>                return 0;</a:t>
            </a:r>
          </a:p>
          <a:p>
            <a:pPr marL="0" indent="0">
              <a:buNone/>
            </a:pPr>
            <a:r>
              <a:rPr lang="en-US" dirty="0"/>
              <a:t>            else               </a:t>
            </a:r>
            <a:r>
              <a:rPr lang="en-US" dirty="0" smtClean="0"/>
              <a:t> </a:t>
            </a:r>
            <a:r>
              <a:rPr lang="en-US" dirty="0"/>
              <a:t>/* Some bytes read; add '\0' */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} else { </a:t>
            </a:r>
            <a:r>
              <a:rPr lang="en-US" dirty="0" smtClean="0"/>
              <a:t> // </a:t>
            </a:r>
            <a:r>
              <a:rPr lang="en-US" dirty="0"/>
              <a:t>'</a:t>
            </a:r>
            <a:r>
              <a:rPr lang="en-US" dirty="0" err="1"/>
              <a:t>numRead</a:t>
            </a:r>
            <a:r>
              <a:rPr lang="en-US" dirty="0"/>
              <a:t>' must be 1 if we get here 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totRead</a:t>
            </a:r>
            <a:r>
              <a:rPr lang="en-US" dirty="0"/>
              <a:t> &lt; n - 1) {  </a:t>
            </a:r>
            <a:r>
              <a:rPr lang="en-US" dirty="0" smtClean="0"/>
              <a:t> // </a:t>
            </a:r>
            <a:r>
              <a:rPr lang="en-US" dirty="0"/>
              <a:t>Discard &gt; (n - 1) </a:t>
            </a:r>
            <a:r>
              <a:rPr lang="en-US" dirty="0" smtClean="0"/>
              <a:t>bytes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totRead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/>
              <a:t>                *</a:t>
            </a:r>
            <a:r>
              <a:rPr lang="en-US" dirty="0" err="1"/>
              <a:t>buf</a:t>
            </a:r>
            <a:r>
              <a:rPr lang="en-US" dirty="0"/>
              <a:t>++ = </a:t>
            </a:r>
            <a:r>
              <a:rPr lang="en-US" dirty="0" err="1"/>
              <a:t>ch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ch</a:t>
            </a:r>
            <a:r>
              <a:rPr lang="en-US" dirty="0"/>
              <a:t> == '\n')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*</a:t>
            </a:r>
            <a:r>
              <a:rPr lang="en-US" dirty="0" err="1"/>
              <a:t>buf</a:t>
            </a:r>
            <a:r>
              <a:rPr lang="en-US" dirty="0"/>
              <a:t> = '\0</a:t>
            </a:r>
            <a:r>
              <a:rPr lang="en-US" dirty="0" smtClean="0"/>
              <a:t>';</a:t>
            </a:r>
          </a:p>
          <a:p>
            <a:pPr marL="0" indent="0">
              <a:buNone/>
            </a:pPr>
            <a:r>
              <a:rPr lang="en-US" dirty="0"/>
              <a:t>return </a:t>
            </a:r>
            <a:r>
              <a:rPr lang="en-US" dirty="0" err="1"/>
              <a:t>totRead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6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860800"/>
            <a:ext cx="7772400" cy="1939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Producer-Consumer Synchronization and Semaphores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5060" name="Picture 2" descr="assembly lines,boxes,conveyor belts,industry,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077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Busy-waiting enforces the order threads access a critical section.</a:t>
            </a:r>
          </a:p>
          <a:p>
            <a:r>
              <a:rPr lang="en-US" smtClean="0"/>
              <a:t>Using mutexes, the order is left to chance and the system.</a:t>
            </a:r>
          </a:p>
          <a:p>
            <a:r>
              <a:rPr lang="en-US" smtClean="0"/>
              <a:t>There are applications where we need to control the order threads access the critical section.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783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584200"/>
          </a:xfrm>
        </p:spPr>
        <p:txBody>
          <a:bodyPr/>
          <a:lstStyle/>
          <a:p>
            <a:r>
              <a:rPr lang="en-US" sz="3200" smtClean="0"/>
              <a:t>Problems with a mutex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626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809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1987" cy="461962"/>
          </a:xfrm>
        </p:spPr>
        <p:txBody>
          <a:bodyPr/>
          <a:lstStyle/>
          <a:p>
            <a:r>
              <a:rPr lang="en-US" sz="2400" smtClean="0"/>
              <a:t>A first attempt at sending messages using pthreads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836613"/>
            <a:ext cx="8689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226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81987" cy="523875"/>
          </a:xfrm>
        </p:spPr>
        <p:txBody>
          <a:bodyPr/>
          <a:lstStyle/>
          <a:p>
            <a:r>
              <a:rPr lang="en-US" sz="2800" smtClean="0"/>
              <a:t>Syntax of the various semaphore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597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4945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333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3438" y="1052513"/>
            <a:ext cx="3744912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Semaphores are not part of Pthreads;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you need to add this.</a:t>
            </a:r>
          </a:p>
        </p:txBody>
      </p:sp>
      <p:cxnSp>
        <p:nvCxnSpPr>
          <p:cNvPr id="49160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995738" y="1196975"/>
            <a:ext cx="647700" cy="2159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29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inet_sockets</a:t>
            </a:r>
            <a:r>
              <a:rPr lang="en-US" dirty="0" smtClean="0"/>
              <a:t>.[</a:t>
            </a:r>
            <a:r>
              <a:rPr lang="en-US" dirty="0" err="1" smtClean="0"/>
              <a:t>ch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TLPI  TCP support library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inetConnect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*host, 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inetListen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backlog, </a:t>
            </a:r>
            <a:r>
              <a:rPr lang="en-US" dirty="0" err="1"/>
              <a:t>socklen_t</a:t>
            </a:r>
            <a:r>
              <a:rPr lang="en-US" dirty="0"/>
              <a:t> *</a:t>
            </a:r>
            <a:r>
              <a:rPr lang="en-US" dirty="0" err="1"/>
              <a:t>addrlen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inetBind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type, </a:t>
            </a:r>
            <a:r>
              <a:rPr lang="en-US" dirty="0" err="1"/>
              <a:t>socklen_t</a:t>
            </a:r>
            <a:r>
              <a:rPr lang="en-US" dirty="0"/>
              <a:t> *</a:t>
            </a:r>
            <a:r>
              <a:rPr lang="en-US" dirty="0" err="1"/>
              <a:t>addrlen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/>
              <a:t>char *</a:t>
            </a:r>
            <a:r>
              <a:rPr lang="en-US" dirty="0" err="1"/>
              <a:t>inetAddressStr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 smtClean="0"/>
              <a:t>addrlen</a:t>
            </a:r>
            <a:r>
              <a:rPr lang="en-US" dirty="0" smtClean="0"/>
              <a:t>, char </a:t>
            </a:r>
            <a:r>
              <a:rPr lang="en-US" dirty="0"/>
              <a:t>*</a:t>
            </a:r>
            <a:r>
              <a:rPr lang="en-US" dirty="0" err="1"/>
              <a:t>addrStr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addrStrLen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#define IS_ADDR_STR_LEN </a:t>
            </a:r>
            <a:r>
              <a:rPr lang="en-US" dirty="0" smtClean="0"/>
              <a:t>4096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INET_SOCKETS_H</a:t>
            </a:r>
          </a:p>
          <a:p>
            <a:pPr lvl="1"/>
            <a:r>
              <a:rPr lang="en-US" dirty="0"/>
              <a:t>#define INET_SOCKETS_H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Isolate/hide the </a:t>
            </a:r>
            <a:r>
              <a:rPr lang="en-US" dirty="0" err="1" smtClean="0"/>
              <a:t>getaddr</a:t>
            </a:r>
            <a:r>
              <a:rPr lang="en-US" dirty="0" err="1" smtClean="0"/>
              <a:t>info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CANNOT BE USED FOR WEBSERVER PROGRAM!!!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and should be used as example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socket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bind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listen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accept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 use these calls!!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inetlisten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socket,bind,listen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5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inet_sockets.c</a:t>
            </a:r>
            <a:r>
              <a:rPr lang="en-US" dirty="0" smtClean="0"/>
              <a:t> -header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A package of useful routines for Internet domain sockets.</a:t>
            </a:r>
          </a:p>
          <a:p>
            <a:pPr marL="0" indent="0">
              <a:buNone/>
            </a:pP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#define _BSD_SOURCE   </a:t>
            </a:r>
            <a:r>
              <a:rPr lang="en-US" dirty="0" smtClean="0"/>
              <a:t>/* </a:t>
            </a:r>
            <a:r>
              <a:rPr lang="en-US" dirty="0"/>
              <a:t>To get </a:t>
            </a:r>
            <a:r>
              <a:rPr lang="en-US" dirty="0" smtClean="0"/>
              <a:t>                              NI_MAXHOST </a:t>
            </a:r>
            <a:r>
              <a:rPr lang="en-US" dirty="0"/>
              <a:t>and NI_MAXSERV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definitions </a:t>
            </a:r>
            <a:r>
              <a:rPr lang="en-US" dirty="0"/>
              <a:t>from &lt;</a:t>
            </a:r>
            <a:r>
              <a:rPr lang="en-US" dirty="0" err="1"/>
              <a:t>netdb.h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netinet</a:t>
            </a:r>
            <a:r>
              <a:rPr lang="en-US" dirty="0"/>
              <a:t>/</a:t>
            </a:r>
            <a:r>
              <a:rPr lang="en-US" dirty="0" err="1"/>
              <a:t>in.h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netdb.h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"</a:t>
            </a:r>
            <a:r>
              <a:rPr lang="en-US" dirty="0" err="1"/>
              <a:t>inet_sockets.h</a:t>
            </a:r>
            <a:r>
              <a:rPr lang="en-US" dirty="0"/>
              <a:t>"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/* </a:t>
            </a:r>
            <a:r>
              <a:rPr lang="en-US" dirty="0"/>
              <a:t>Declares functions defined here */</a:t>
            </a:r>
          </a:p>
          <a:p>
            <a:pPr marL="0" indent="0">
              <a:buNone/>
            </a:pPr>
            <a:r>
              <a:rPr lang="en-US" dirty="0"/>
              <a:t>#include "</a:t>
            </a:r>
            <a:r>
              <a:rPr lang="en-US" dirty="0" err="1"/>
              <a:t>tlpi_hdr.h</a:t>
            </a:r>
            <a:r>
              <a:rPr lang="en-US" dirty="0"/>
              <a:t>"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/* The following arguments are common to several of the </a:t>
            </a:r>
            <a:r>
              <a:rPr lang="en-US" dirty="0" smtClean="0"/>
              <a:t>routines  </a:t>
            </a:r>
            <a:r>
              <a:rPr lang="en-US" dirty="0"/>
              <a:t>below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'host':         NULL for loopback IP </a:t>
            </a:r>
            <a:r>
              <a:rPr lang="en-US" dirty="0" smtClean="0"/>
              <a:t>add, </a:t>
            </a: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                        a host name or numeric IP </a:t>
            </a:r>
            <a:r>
              <a:rPr lang="en-US" dirty="0" err="1" smtClean="0"/>
              <a:t>addr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'</a:t>
            </a:r>
            <a:r>
              <a:rPr lang="en-US" dirty="0" err="1"/>
              <a:t>service</a:t>
            </a:r>
            <a:r>
              <a:rPr lang="en-US" dirty="0" err="1" smtClean="0"/>
              <a:t>':either</a:t>
            </a:r>
            <a:r>
              <a:rPr lang="en-US" dirty="0" smtClean="0"/>
              <a:t> </a:t>
            </a:r>
            <a:r>
              <a:rPr lang="en-US" dirty="0"/>
              <a:t>a name or a port number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'type‘:  </a:t>
            </a:r>
            <a:r>
              <a:rPr lang="en-US" dirty="0"/>
              <a:t>either SOCK_STREAM or SOCK_DGRAM</a:t>
            </a:r>
          </a:p>
          <a:p>
            <a:pPr marL="0" indent="0">
              <a:buNone/>
            </a:pPr>
            <a:r>
              <a:rPr lang="en-US" dirty="0"/>
              <a:t>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Create socket and connect it to the address specified by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'host</a:t>
            </a:r>
            <a:r>
              <a:rPr lang="en-US" dirty="0"/>
              <a:t>' + 'service'/'type'.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socket descriptor on success,</a:t>
            </a:r>
          </a:p>
          <a:p>
            <a:pPr marL="0" indent="0">
              <a:buNone/>
            </a:pPr>
            <a:r>
              <a:rPr lang="en-US" dirty="0"/>
              <a:t>  or -1 on error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/>
          <a:lstStyle/>
          <a:p>
            <a:r>
              <a:rPr lang="en-US" dirty="0" err="1"/>
              <a:t>inetPassiveSocket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0416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/* Create an Internet domain socket and bind it to the address</a:t>
            </a:r>
          </a:p>
          <a:p>
            <a:pPr marL="0" indent="0">
              <a:buNone/>
            </a:pPr>
            <a:r>
              <a:rPr lang="en-US" sz="3600" dirty="0" smtClean="0"/>
              <a:t>{ </a:t>
            </a:r>
            <a:r>
              <a:rPr lang="en-US" sz="3600" dirty="0"/>
              <a:t>wildcard-IP-address </a:t>
            </a:r>
            <a:r>
              <a:rPr lang="en-US" sz="3600" dirty="0" smtClean="0"/>
              <a:t>	+'service</a:t>
            </a:r>
            <a:r>
              <a:rPr lang="en-US" sz="3600" dirty="0"/>
              <a:t>'/'type' }.</a:t>
            </a:r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'</a:t>
            </a:r>
            <a:r>
              <a:rPr lang="en-US" sz="3600" dirty="0" err="1"/>
              <a:t>doListen</a:t>
            </a:r>
            <a:r>
              <a:rPr lang="en-US" sz="3600" dirty="0"/>
              <a:t>' is TRUE, then make this a listening socket (</a:t>
            </a:r>
            <a:r>
              <a:rPr lang="en-US" sz="3600" dirty="0" smtClean="0"/>
              <a:t>by calling </a:t>
            </a:r>
            <a:r>
              <a:rPr lang="en-US" sz="3600" dirty="0"/>
              <a:t>listen() with 'backlog'), with the SO_REUSEADDR option set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'</a:t>
            </a:r>
            <a:r>
              <a:rPr lang="en-US" sz="3600" dirty="0" err="1"/>
              <a:t>addrLen</a:t>
            </a:r>
            <a:r>
              <a:rPr lang="en-US" sz="3600" dirty="0"/>
              <a:t>' is not NULL, then use it to return the size of </a:t>
            </a:r>
            <a:r>
              <a:rPr lang="en-US" sz="3600" dirty="0" smtClean="0"/>
              <a:t>the address </a:t>
            </a:r>
            <a:r>
              <a:rPr lang="en-US" sz="3600" dirty="0"/>
              <a:t>structure for the address family for this socket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Return </a:t>
            </a:r>
            <a:r>
              <a:rPr lang="en-US" sz="3600" dirty="0"/>
              <a:t>the socket descriptor on success, or -1 on error. */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52400"/>
            <a:ext cx="4572000" cy="6001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static </a:t>
            </a:r>
            <a:r>
              <a:rPr lang="en-US" sz="2900" dirty="0" err="1"/>
              <a:t>int</a:t>
            </a:r>
            <a:r>
              <a:rPr lang="en-US" sz="2900" dirty="0"/>
              <a:t>              /* Public interfaces: </a:t>
            </a:r>
            <a:r>
              <a:rPr lang="en-US" sz="2900" dirty="0" err="1"/>
              <a:t>inetBind</a:t>
            </a:r>
            <a:r>
              <a:rPr lang="en-US" sz="2900" dirty="0"/>
              <a:t>() and </a:t>
            </a:r>
            <a:r>
              <a:rPr lang="en-US" sz="2900" dirty="0" err="1"/>
              <a:t>inetListen</a:t>
            </a:r>
            <a:r>
              <a:rPr lang="en-US" sz="2900" dirty="0"/>
              <a:t>() */</a:t>
            </a:r>
          </a:p>
          <a:p>
            <a:pPr marL="0" indent="0">
              <a:buNone/>
            </a:pPr>
            <a:r>
              <a:rPr lang="en-US" sz="2900" dirty="0" err="1"/>
              <a:t>inetPassiveSocket</a:t>
            </a:r>
            <a:r>
              <a:rPr lang="en-US" sz="2900" dirty="0"/>
              <a:t>(</a:t>
            </a:r>
            <a:r>
              <a:rPr lang="en-US" sz="2900" dirty="0" err="1"/>
              <a:t>const</a:t>
            </a:r>
            <a:r>
              <a:rPr lang="en-US" sz="2900" dirty="0"/>
              <a:t> char *service, </a:t>
            </a:r>
            <a:r>
              <a:rPr lang="en-US" sz="2900" dirty="0" err="1"/>
              <a:t>int</a:t>
            </a:r>
            <a:r>
              <a:rPr lang="en-US" sz="2900" dirty="0"/>
              <a:t> type, </a:t>
            </a:r>
            <a:r>
              <a:rPr lang="en-US" sz="2900" dirty="0" smtClean="0"/>
              <a:t>	</a:t>
            </a:r>
            <a:r>
              <a:rPr lang="en-US" sz="2900" dirty="0" err="1" smtClean="0"/>
              <a:t>socklen_t</a:t>
            </a:r>
            <a:r>
              <a:rPr lang="en-US" sz="2900" dirty="0" smtClean="0"/>
              <a:t> </a:t>
            </a:r>
            <a:r>
              <a:rPr lang="en-US" sz="2900" dirty="0"/>
              <a:t>*</a:t>
            </a:r>
            <a:r>
              <a:rPr lang="en-US" sz="2900" dirty="0" err="1"/>
              <a:t>addrlen</a:t>
            </a:r>
            <a:r>
              <a:rPr lang="en-US" sz="2900" dirty="0"/>
              <a:t>,</a:t>
            </a:r>
          </a:p>
          <a:p>
            <a:pPr marL="0" indent="0">
              <a:buNone/>
            </a:pPr>
            <a:r>
              <a:rPr lang="en-US" sz="2900" dirty="0"/>
              <a:t>                  </a:t>
            </a:r>
            <a:r>
              <a:rPr lang="en-US" sz="2900" dirty="0" smtClean="0"/>
              <a:t>	Boolean </a:t>
            </a:r>
            <a:r>
              <a:rPr lang="en-US" sz="2900" dirty="0" err="1"/>
              <a:t>doListen</a:t>
            </a:r>
            <a:r>
              <a:rPr lang="en-US" sz="2900" dirty="0"/>
              <a:t>, </a:t>
            </a:r>
            <a:r>
              <a:rPr lang="en-US" sz="2900" dirty="0" err="1"/>
              <a:t>int</a:t>
            </a:r>
            <a:r>
              <a:rPr lang="en-US" sz="2900" dirty="0"/>
              <a:t> backlog)</a:t>
            </a:r>
          </a:p>
          <a:p>
            <a:pPr marL="0" indent="0">
              <a:buNone/>
            </a:pPr>
            <a:r>
              <a:rPr lang="en-US" sz="2900" dirty="0"/>
              <a:t>{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 hints;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 *result, *</a:t>
            </a:r>
            <a:r>
              <a:rPr lang="en-US" sz="2900" dirty="0" err="1"/>
              <a:t>rp</a:t>
            </a:r>
            <a:r>
              <a:rPr lang="en-US" sz="2900" dirty="0"/>
              <a:t>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int</a:t>
            </a:r>
            <a:r>
              <a:rPr lang="en-US" sz="2900" dirty="0"/>
              <a:t> </a:t>
            </a:r>
            <a:r>
              <a:rPr lang="en-US" sz="2900" dirty="0" err="1"/>
              <a:t>sfd</a:t>
            </a:r>
            <a:r>
              <a:rPr lang="en-US" sz="2900" dirty="0"/>
              <a:t>, </a:t>
            </a:r>
            <a:r>
              <a:rPr lang="en-US" sz="2900" dirty="0" err="1"/>
              <a:t>optval</a:t>
            </a:r>
            <a:r>
              <a:rPr lang="en-US" sz="2900" dirty="0"/>
              <a:t>, s;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memset</a:t>
            </a:r>
            <a:r>
              <a:rPr lang="en-US" sz="2900" dirty="0"/>
              <a:t>(&amp;hints, 0, </a:t>
            </a:r>
            <a:r>
              <a:rPr lang="en-US" sz="2900" dirty="0" err="1"/>
              <a:t>sizeof</a:t>
            </a:r>
            <a:r>
              <a:rPr lang="en-US" sz="2900" dirty="0"/>
              <a:t>(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));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hints.ai_canonname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hints.ai_addr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hints.ai_next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hints.ai_socktype</a:t>
            </a:r>
            <a:r>
              <a:rPr lang="en-US" sz="2900" dirty="0"/>
              <a:t> = type;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hints.ai_family</a:t>
            </a:r>
            <a:r>
              <a:rPr lang="en-US" sz="2900" dirty="0"/>
              <a:t> = </a:t>
            </a:r>
            <a:r>
              <a:rPr lang="en-US" sz="2900" dirty="0" smtClean="0"/>
              <a:t>AF_UNSPEC; // </a:t>
            </a:r>
            <a:r>
              <a:rPr lang="en-US" sz="2900" dirty="0"/>
              <a:t>Allows IPv4 </a:t>
            </a:r>
            <a:r>
              <a:rPr lang="en-US" sz="2900" dirty="0" smtClean="0"/>
              <a:t>or v6 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hints.ai_flags</a:t>
            </a:r>
            <a:r>
              <a:rPr lang="en-US" sz="2900" dirty="0"/>
              <a:t> = AI_PASSIVE</a:t>
            </a:r>
            <a:r>
              <a:rPr lang="en-US" sz="2900" dirty="0" smtClean="0"/>
              <a:t>;  // </a:t>
            </a:r>
            <a:r>
              <a:rPr lang="en-US" sz="2900" dirty="0"/>
              <a:t>Use wildcard IP </a:t>
            </a:r>
            <a:r>
              <a:rPr lang="en-US" sz="2900" dirty="0" err="1" smtClean="0"/>
              <a:t>addr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s = </a:t>
            </a:r>
            <a:r>
              <a:rPr lang="en-US" sz="2900" dirty="0" err="1"/>
              <a:t>getaddrinfo</a:t>
            </a:r>
            <a:r>
              <a:rPr lang="en-US" sz="2900" dirty="0"/>
              <a:t>(NULL, service, &amp;hints, &amp;result);</a:t>
            </a:r>
          </a:p>
          <a:p>
            <a:pPr marL="0" indent="0">
              <a:buNone/>
            </a:pPr>
            <a:r>
              <a:rPr lang="en-US" sz="2900" dirty="0"/>
              <a:t>    if (s != 0)</a:t>
            </a:r>
          </a:p>
          <a:p>
            <a:pPr marL="0" indent="0">
              <a:buNone/>
            </a:pPr>
            <a:r>
              <a:rPr lang="en-US" sz="2900" dirty="0"/>
              <a:t>        return -1;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64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36833</TotalTime>
  <Words>3245</Words>
  <Application>Microsoft Office PowerPoint</Application>
  <PresentationFormat>On-screen Show (4:3)</PresentationFormat>
  <Paragraphs>621</Paragraphs>
  <Slides>64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Origin</vt:lpstr>
      <vt:lpstr>CSCE  510  - Systems Programming</vt:lpstr>
      <vt:lpstr>Overview</vt:lpstr>
      <vt:lpstr> cat ares/TLPI/sockets/README</vt:lpstr>
      <vt:lpstr>TLPI/sockets/ other examples</vt:lpstr>
      <vt:lpstr>Readline from socket</vt:lpstr>
      <vt:lpstr>TLPI/sockets/read_line.c</vt:lpstr>
      <vt:lpstr>TLPI/sockets/inet_sockets.[ch]</vt:lpstr>
      <vt:lpstr>TLPI/sockets/inet_sockets.c -header</vt:lpstr>
      <vt:lpstr>inetPassiveSocket</vt:lpstr>
      <vt:lpstr>inetPassiveSocket p2</vt:lpstr>
      <vt:lpstr>Listen,bind,…</vt:lpstr>
      <vt:lpstr>inetConnect</vt:lpstr>
      <vt:lpstr>PowerPoint Presentation</vt:lpstr>
      <vt:lpstr>TLPI POSIX threads</vt:lpstr>
      <vt:lpstr>Fig 29-1</vt:lpstr>
      <vt:lpstr>threads share a lot</vt:lpstr>
      <vt:lpstr>But threads don’t share everything</vt:lpstr>
      <vt:lpstr>Pthreads tutorial from llnl</vt:lpstr>
      <vt:lpstr>PowerPoint Presentation</vt:lpstr>
      <vt:lpstr>Roadmap</vt:lpstr>
      <vt:lpstr>A Shared Memory System</vt:lpstr>
      <vt:lpstr>Processes and Threads</vt:lpstr>
      <vt:lpstr>POSIX® Threads</vt:lpstr>
      <vt:lpstr>Caveat</vt:lpstr>
      <vt:lpstr>Hello World! (1)</vt:lpstr>
      <vt:lpstr>Hello World! (2)</vt:lpstr>
      <vt:lpstr>Hello World! (3)</vt:lpstr>
      <vt:lpstr>Compiling a Pthread program</vt:lpstr>
      <vt:lpstr>Running a Pthreads program</vt:lpstr>
      <vt:lpstr>Global variables</vt:lpstr>
      <vt:lpstr>Starting the Threads</vt:lpstr>
      <vt:lpstr>Starting the Threads</vt:lpstr>
      <vt:lpstr>pthread_t objects</vt:lpstr>
      <vt:lpstr>A closer look (1)</vt:lpstr>
      <vt:lpstr>A closer look (2)</vt:lpstr>
      <vt:lpstr>Function started by pthread_create</vt:lpstr>
      <vt:lpstr>Running the Threads</vt:lpstr>
      <vt:lpstr>Stopping the Threads</vt:lpstr>
      <vt:lpstr>Matrix-Vector Multiplication in pthreads</vt:lpstr>
      <vt:lpstr>Serial pseudo-code</vt:lpstr>
      <vt:lpstr>Using 3 Pthreads</vt:lpstr>
      <vt:lpstr>Pthreads matrix-vector multiplication</vt:lpstr>
      <vt:lpstr>Critical sections</vt:lpstr>
      <vt:lpstr>Estimating π</vt:lpstr>
      <vt:lpstr>Using a dual core processor</vt:lpstr>
      <vt:lpstr>A thread function for computing π </vt:lpstr>
      <vt:lpstr>Possible race condition</vt:lpstr>
      <vt:lpstr>Busy-Waiting</vt:lpstr>
      <vt:lpstr>Pthreads global sum with busy-waiting</vt:lpstr>
      <vt:lpstr>Global sum function with critical section after loop (1)</vt:lpstr>
      <vt:lpstr>Global sum function with critical section after loop (2)</vt:lpstr>
      <vt:lpstr>Mutexes</vt:lpstr>
      <vt:lpstr>Mutexes</vt:lpstr>
      <vt:lpstr>Mutexes</vt:lpstr>
      <vt:lpstr>Mutexes</vt:lpstr>
      <vt:lpstr>Global sum function that uses a mutex (1)</vt:lpstr>
      <vt:lpstr>Global sum function that uses a mutex (2)</vt:lpstr>
      <vt:lpstr>PowerPoint Presentation</vt:lpstr>
      <vt:lpstr>PowerPoint Presentation</vt:lpstr>
      <vt:lpstr>Producer-Consumer Synchronization and Semaphores</vt:lpstr>
      <vt:lpstr>Issues</vt:lpstr>
      <vt:lpstr>Problems with a mutex solution</vt:lpstr>
      <vt:lpstr>A first attempt at sending messages using pthreads</vt:lpstr>
      <vt:lpstr>Syntax of the various semaphore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MATTHEWS, MANTON M</cp:lastModifiedBy>
  <cp:revision>408</cp:revision>
  <cp:lastPrinted>2013-04-08T19:11:56Z</cp:lastPrinted>
  <dcterms:created xsi:type="dcterms:W3CDTF">2013-01-05T02:56:47Z</dcterms:created>
  <dcterms:modified xsi:type="dcterms:W3CDTF">2013-04-08T19:26:13Z</dcterms:modified>
</cp:coreProperties>
</file>