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8" r:id="rId3"/>
    <p:sldId id="257" r:id="rId4"/>
    <p:sldId id="270" r:id="rId5"/>
    <p:sldId id="280" r:id="rId6"/>
    <p:sldId id="258" r:id="rId7"/>
    <p:sldId id="259" r:id="rId8"/>
    <p:sldId id="260" r:id="rId9"/>
    <p:sldId id="261" r:id="rId10"/>
    <p:sldId id="262" r:id="rId11"/>
    <p:sldId id="283" r:id="rId12"/>
    <p:sldId id="28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1" r:id="rId21"/>
    <p:sldId id="279" r:id="rId22"/>
    <p:sldId id="273" r:id="rId23"/>
    <p:sldId id="272" r:id="rId24"/>
    <p:sldId id="277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573492-7561-4B64-8AD5-918B15133AA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92A9B8-154A-4F45-A992-7C876A5E92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and Fingerprinting Click-Spam in Ad-Networks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Vacha</a:t>
            </a:r>
            <a:r>
              <a:rPr lang="en-US" dirty="0" smtClean="0"/>
              <a:t> Dave*,  </a:t>
            </a:r>
            <a:r>
              <a:rPr lang="en-US" dirty="0" err="1" smtClean="0"/>
              <a:t>Saikat</a:t>
            </a:r>
            <a:r>
              <a:rPr lang="en-US" dirty="0" smtClean="0"/>
              <a:t> </a:t>
            </a:r>
            <a:r>
              <a:rPr lang="en-US" dirty="0" err="1" smtClean="0"/>
              <a:t>Guha</a:t>
            </a:r>
            <a:r>
              <a:rPr lang="en-US" dirty="0" smtClean="0"/>
              <a:t>, Yin Zhang</a:t>
            </a:r>
          </a:p>
          <a:p>
            <a:endParaRPr lang="en-US" dirty="0" smtClean="0"/>
          </a:p>
          <a:p>
            <a:r>
              <a:rPr lang="en-US" dirty="0" smtClean="0"/>
              <a:t>				Presented by</a:t>
            </a:r>
          </a:p>
          <a:p>
            <a:r>
              <a:rPr lang="en-US" dirty="0"/>
              <a:t>	</a:t>
            </a:r>
            <a:r>
              <a:rPr lang="en-US" dirty="0" smtClean="0"/>
              <a:t>		        </a:t>
            </a:r>
            <a:r>
              <a:rPr lang="en-US" dirty="0" err="1" smtClean="0"/>
              <a:t>Akhil</a:t>
            </a:r>
            <a:r>
              <a:rPr lang="en-US" dirty="0" smtClean="0"/>
              <a:t> Reddy </a:t>
            </a:r>
            <a:r>
              <a:rPr lang="en-US" dirty="0" err="1" smtClean="0"/>
              <a:t>Katpally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Click-Spam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estimate fraction of click-spam in total clicks.</a:t>
            </a:r>
          </a:p>
          <a:p>
            <a:r>
              <a:rPr lang="en-US" dirty="0" smtClean="0"/>
              <a:t>Designed </a:t>
            </a:r>
            <a:r>
              <a:rPr lang="en-US" dirty="0" smtClean="0">
                <a:solidFill>
                  <a:srgbClr val="00B050"/>
                </a:solidFill>
              </a:rPr>
              <a:t>Bayesian estimation framework</a:t>
            </a:r>
            <a:r>
              <a:rPr lang="en-US" dirty="0" smtClean="0"/>
              <a:t>. It can provide the fraction of the click-spam.</a:t>
            </a:r>
          </a:p>
          <a:p>
            <a:r>
              <a:rPr lang="en-US" dirty="0" smtClean="0"/>
              <a:t>Bayesian framework uses only quantities which are measurable by the advertiser.</a:t>
            </a:r>
          </a:p>
          <a:p>
            <a:r>
              <a:rPr lang="en-US" dirty="0" smtClean="0"/>
              <a:t>It will cancel out quantities which are not measurable by the advertiser.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4696920"/>
            <a:ext cx="5943600" cy="1429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13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click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P(G) is computed as the ratio of the number of </a:t>
            </a:r>
            <a:r>
              <a:rPr lang="en-US" dirty="0" smtClean="0"/>
              <a:t>gold-standard clicks </a:t>
            </a:r>
            <a:r>
              <a:rPr lang="en-US" dirty="0"/>
              <a:t>(g; known) to the number of clicks (n; known</a:t>
            </a:r>
            <a:r>
              <a:rPr lang="en-US" dirty="0" smtClean="0"/>
              <a:t>).</a:t>
            </a:r>
          </a:p>
          <a:p>
            <a:r>
              <a:rPr lang="en-US" dirty="0"/>
              <a:t>P(Ii) is </a:t>
            </a:r>
            <a:r>
              <a:rPr lang="en-US" dirty="0" smtClean="0"/>
              <a:t>the ratio </a:t>
            </a:r>
            <a:r>
              <a:rPr lang="en-US" dirty="0"/>
              <a:t>of the number of non-click-spam clicks (ii; unknown) to </a:t>
            </a:r>
            <a:r>
              <a:rPr lang="en-US" dirty="0" smtClean="0"/>
              <a:t>the number </a:t>
            </a:r>
            <a:r>
              <a:rPr lang="en-US" dirty="0"/>
              <a:t>of clicks (</a:t>
            </a:r>
            <a:r>
              <a:rPr lang="en-US" dirty="0" err="1"/>
              <a:t>ni</a:t>
            </a:r>
            <a:r>
              <a:rPr lang="en-US" dirty="0"/>
              <a:t>; known) arriving via the interstitial page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False </a:t>
            </a:r>
            <a:r>
              <a:rPr lang="en-US" dirty="0">
                <a:solidFill>
                  <a:srgbClr val="00B050"/>
                </a:solidFill>
              </a:rPr>
              <a:t>Positive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Legitimate users may not make extra effort to reach target ad. </a:t>
            </a:r>
          </a:p>
          <a:p>
            <a:r>
              <a:rPr lang="en-US" dirty="0">
                <a:solidFill>
                  <a:srgbClr val="00B050"/>
                </a:solidFill>
              </a:rPr>
              <a:t>False Negative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Uninterested users may still make extra effort to reach target 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Estimating Click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495800"/>
            <a:ext cx="7467600" cy="2637400"/>
          </a:xfrm>
        </p:spPr>
        <p:txBody>
          <a:bodyPr/>
          <a:lstStyle/>
          <a:p>
            <a:r>
              <a:rPr lang="en-US" dirty="0" smtClean="0"/>
              <a:t>Limitations of our approach:</a:t>
            </a:r>
          </a:p>
          <a:p>
            <a:pPr lvl="1"/>
            <a:r>
              <a:rPr lang="en-US" dirty="0" smtClean="0"/>
              <a:t>A key limitation of our approach is that the advertiser must actively measure click spam.</a:t>
            </a:r>
          </a:p>
          <a:p>
            <a:pPr lvl="1"/>
            <a:r>
              <a:rPr lang="en-US" dirty="0" smtClean="0"/>
              <a:t>Both interstitial ad and control ad harm the user experience.</a:t>
            </a: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503920" cy="3429000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57200" y="4964393"/>
            <a:ext cx="1132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Click-Spam in 10 ad networks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Signup as 3 advertiser with 10 ad networks.</a:t>
            </a:r>
          </a:p>
          <a:p>
            <a:r>
              <a:rPr lang="en-US" dirty="0" smtClean="0"/>
              <a:t>10 ad networks are</a:t>
            </a:r>
          </a:p>
          <a:p>
            <a:pPr lvl="1"/>
            <a:r>
              <a:rPr lang="en-US" dirty="0"/>
              <a:t>Search ad networks:</a:t>
            </a:r>
          </a:p>
          <a:p>
            <a:pPr lvl="2"/>
            <a:r>
              <a:rPr lang="en-US" dirty="0"/>
              <a:t>Google </a:t>
            </a:r>
            <a:r>
              <a:rPr lang="en-US" dirty="0" smtClean="0"/>
              <a:t>search and Bing </a:t>
            </a:r>
            <a:r>
              <a:rPr lang="en-US" dirty="0"/>
              <a:t>search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Contextual ad networks:</a:t>
            </a:r>
          </a:p>
          <a:p>
            <a:pPr lvl="2"/>
            <a:r>
              <a:rPr lang="en-US" dirty="0"/>
              <a:t>Google AdSense and Bing Contextual.</a:t>
            </a:r>
          </a:p>
          <a:p>
            <a:pPr lvl="1"/>
            <a:r>
              <a:rPr lang="en-US" dirty="0"/>
              <a:t>Mobile ad networks:</a:t>
            </a:r>
          </a:p>
          <a:p>
            <a:pPr lvl="2"/>
            <a:r>
              <a:rPr lang="en-US" dirty="0"/>
              <a:t>Google Mobile, Bing Mobile, Ad Mobile and </a:t>
            </a:r>
            <a:r>
              <a:rPr lang="en-US" dirty="0" err="1"/>
              <a:t>InMobi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Social Ad networks:</a:t>
            </a:r>
          </a:p>
          <a:p>
            <a:pPr lvl="2"/>
            <a:r>
              <a:rPr lang="en-US" dirty="0" smtClean="0"/>
              <a:t>Facebook</a:t>
            </a:r>
          </a:p>
          <a:p>
            <a:r>
              <a:rPr lang="en-US" dirty="0" smtClean="0"/>
              <a:t>We use 3 keywords for each advertiser</a:t>
            </a:r>
          </a:p>
          <a:p>
            <a:pPr lvl="1"/>
            <a:r>
              <a:rPr lang="en-US" dirty="0" smtClean="0"/>
              <a:t>High popularity keyword: </a:t>
            </a:r>
            <a:r>
              <a:rPr lang="en-US" dirty="0" smtClean="0">
                <a:solidFill>
                  <a:srgbClr val="00B050"/>
                </a:solidFill>
              </a:rPr>
              <a:t>celebrity</a:t>
            </a:r>
          </a:p>
          <a:p>
            <a:pPr lvl="1"/>
            <a:r>
              <a:rPr lang="en-US" dirty="0" smtClean="0"/>
              <a:t>Medium popularity keyword: </a:t>
            </a:r>
            <a:r>
              <a:rPr lang="en-US" dirty="0">
                <a:solidFill>
                  <a:srgbClr val="00B050"/>
                </a:solidFill>
              </a:rPr>
              <a:t>yoga</a:t>
            </a:r>
          </a:p>
          <a:p>
            <a:pPr lvl="1"/>
            <a:r>
              <a:rPr lang="en-US" dirty="0" smtClean="0"/>
              <a:t>Low-popularity keyword: </a:t>
            </a:r>
            <a:r>
              <a:rPr lang="en-US" dirty="0">
                <a:solidFill>
                  <a:srgbClr val="00B050"/>
                </a:solidFill>
              </a:rPr>
              <a:t>lawnmower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0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create 4 Ads for each target landing </a:t>
            </a:r>
            <a:r>
              <a:rPr lang="en-US" dirty="0" smtClean="0"/>
              <a:t>page</a:t>
            </a:r>
          </a:p>
          <a:p>
            <a:pPr lvl="1"/>
            <a:r>
              <a:rPr lang="en-US" dirty="0" smtClean="0"/>
              <a:t>First Ad directly takes to landing page </a:t>
            </a:r>
          </a:p>
          <a:p>
            <a:pPr lvl="1"/>
            <a:r>
              <a:rPr lang="en-US" dirty="0" smtClean="0"/>
              <a:t>Other 3 Ads takes to </a:t>
            </a:r>
            <a:r>
              <a:rPr lang="en-US" dirty="0" smtClean="0">
                <a:solidFill>
                  <a:srgbClr val="00B050"/>
                </a:solidFill>
              </a:rPr>
              <a:t>interstitial pages </a:t>
            </a:r>
            <a:r>
              <a:rPr lang="en-US" dirty="0" smtClean="0"/>
              <a:t>before to the landing page.</a:t>
            </a:r>
            <a:endParaRPr lang="en-US" dirty="0"/>
          </a:p>
          <a:p>
            <a:r>
              <a:rPr lang="en-US" dirty="0" smtClean="0"/>
              <a:t>We create 3 interstitial pages:</a:t>
            </a:r>
          </a:p>
          <a:p>
            <a:pPr lvl="1"/>
            <a:r>
              <a:rPr lang="en-US" dirty="0"/>
              <a:t>5 sec wait, before landing on the page.</a:t>
            </a:r>
          </a:p>
          <a:p>
            <a:pPr lvl="1"/>
            <a:r>
              <a:rPr lang="en-US" dirty="0"/>
              <a:t>Ask user to click on the link to continue to the landing page</a:t>
            </a:r>
          </a:p>
          <a:p>
            <a:pPr lvl="1"/>
            <a:r>
              <a:rPr lang="en-US" dirty="0"/>
              <a:t>Ask the user to solve CAPTCHA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create 4 additional Control Ads for each landing page, but with junk ad text.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23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Bluff Add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Ads were shown 26M times.</a:t>
            </a:r>
          </a:p>
          <a:p>
            <a:r>
              <a:rPr lang="en-US" dirty="0" smtClean="0"/>
              <a:t>Total of 85k clicks are resulted and 17k is charged for that.</a:t>
            </a:r>
          </a:p>
          <a:p>
            <a:r>
              <a:rPr lang="en-US" dirty="0" smtClean="0"/>
              <a:t>Landing pages were fetched by total 33k unique IP addresses located in 190 countries.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08" y="1981200"/>
            <a:ext cx="4114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8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467600" cy="4721352"/>
          </a:xfrm>
        </p:spPr>
        <p:txBody>
          <a:bodyPr/>
          <a:lstStyle/>
          <a:p>
            <a:r>
              <a:rPr lang="en-US" dirty="0" smtClean="0"/>
              <a:t>Since there is no ground truth, we compare the results with the search ads of </a:t>
            </a:r>
          </a:p>
          <a:p>
            <a:pPr lvl="1"/>
            <a:r>
              <a:rPr lang="en-US" dirty="0"/>
              <a:t>Google and </a:t>
            </a:r>
            <a:r>
              <a:rPr lang="en-US" dirty="0" smtClean="0"/>
              <a:t>Bing</a:t>
            </a:r>
          </a:p>
          <a:p>
            <a:r>
              <a:rPr lang="en-US" dirty="0"/>
              <a:t>We Assume that reputed search ad networks </a:t>
            </a:r>
            <a:r>
              <a:rPr lang="en-US" dirty="0" smtClean="0"/>
              <a:t>are </a:t>
            </a:r>
            <a:r>
              <a:rPr lang="en-US" dirty="0"/>
              <a:t>mature enough that their in-house algorithms are able to detect and discount most of the click-spam on their networks.  </a:t>
            </a:r>
          </a:p>
          <a:p>
            <a:r>
              <a:rPr lang="en-US" dirty="0" smtClean="0"/>
              <a:t>All the web requests made to the Apache server are logged.</a:t>
            </a:r>
          </a:p>
        </p:txBody>
      </p:sp>
    </p:spTree>
    <p:extLst>
      <p:ext uri="{BB962C8B-B14F-4D97-AF65-F5344CB8AC3E}">
        <p14:creationId xmlns:p14="http://schemas.microsoft.com/office/powerpoint/2010/main" val="349233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dirty="0" smtClean="0"/>
              <a:t>Validating using Search Ads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1"/>
            <a:ext cx="7020905" cy="3962400"/>
          </a:xfrm>
        </p:spPr>
      </p:pic>
      <p:sp>
        <p:nvSpPr>
          <p:cNvPr id="3" name="Rectangle 2"/>
          <p:cNvSpPr/>
          <p:nvPr/>
        </p:nvSpPr>
        <p:spPr>
          <a:xfrm>
            <a:off x="762000" y="5486400"/>
            <a:ext cx="815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A,B and C are different ad networks ran with different environments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90600"/>
          </a:xfrm>
        </p:spPr>
        <p:txBody>
          <a:bodyPr/>
          <a:lstStyle/>
          <a:p>
            <a:r>
              <a:rPr lang="en-US" dirty="0" smtClean="0"/>
              <a:t>Click Spam in Mobile ads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47" y="1295400"/>
            <a:ext cx="6019800" cy="3657599"/>
          </a:xfrm>
        </p:spPr>
      </p:pic>
      <p:sp>
        <p:nvSpPr>
          <p:cNvPr id="3" name="Rectangle 2"/>
          <p:cNvSpPr/>
          <p:nvPr/>
        </p:nvSpPr>
        <p:spPr>
          <a:xfrm>
            <a:off x="1295400" y="5257800"/>
            <a:ext cx="5210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A,B,C and D are different mobile ad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7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/>
          <a:lstStyle/>
          <a:p>
            <a:r>
              <a:rPr lang="en-US" dirty="0" smtClean="0"/>
              <a:t>Estimating contextual spam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90600"/>
            <a:ext cx="7230485" cy="4420217"/>
          </a:xfrm>
        </p:spPr>
      </p:pic>
      <p:sp>
        <p:nvSpPr>
          <p:cNvPr id="3" name="Rectangle 2"/>
          <p:cNvSpPr/>
          <p:nvPr/>
        </p:nvSpPr>
        <p:spPr>
          <a:xfrm>
            <a:off x="990600" y="56463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A,B and C are different Contextual  and social ad networks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What is Click Spam?</a:t>
            </a:r>
          </a:p>
          <a:p>
            <a:r>
              <a:rPr lang="en-US" dirty="0" smtClean="0"/>
              <a:t>Estimating Click Spam</a:t>
            </a:r>
          </a:p>
          <a:p>
            <a:r>
              <a:rPr lang="en-US" dirty="0" smtClean="0"/>
              <a:t>Measuring Click Spam</a:t>
            </a:r>
          </a:p>
          <a:p>
            <a:r>
              <a:rPr lang="en-US" dirty="0" smtClean="0"/>
              <a:t>Fingerprinting Click Spam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 Click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Manually investigated all the clicks that were received on the control ads.</a:t>
            </a:r>
          </a:p>
          <a:p>
            <a:r>
              <a:rPr lang="en-US" dirty="0" smtClean="0"/>
              <a:t>Discovered 7 ongoing click spam attacks.</a:t>
            </a:r>
          </a:p>
          <a:p>
            <a:r>
              <a:rPr lang="en-US" dirty="0" smtClean="0"/>
              <a:t>Investigation covers 26% of the traffic our control ads attracted. As expected these ads are fraudulent in nature.</a:t>
            </a:r>
          </a:p>
          <a:p>
            <a:r>
              <a:rPr lang="en-US" dirty="0" smtClean="0"/>
              <a:t>Normally Ad networks discount substantially less amount(6-20%).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Graph Clustering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0"/>
            <a:ext cx="7125216" cy="3525880"/>
          </a:xfrm>
        </p:spPr>
      </p:pic>
      <p:sp>
        <p:nvSpPr>
          <p:cNvPr id="6" name="TextBox 5"/>
          <p:cNvSpPr txBox="1"/>
          <p:nvPr/>
        </p:nvSpPr>
        <p:spPr>
          <a:xfrm>
            <a:off x="228600" y="4648200"/>
            <a:ext cx="88537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We induce a graph that spans all publisher domains we see.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For any pair of publishers, we compute  a similarity score.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We construct a feature vector that consists of various network-level attributes.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By assigning weight to each attribute we compute a cosine similarity b/w the </a:t>
            </a:r>
          </a:p>
          <a:p>
            <a:pPr lvl="1"/>
            <a:r>
              <a:rPr lang="en-US" dirty="0" smtClean="0"/>
              <a:t>Feature vectors of the pairs of the domain.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Driven Click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Responsible malware: TDL</a:t>
            </a:r>
          </a:p>
          <a:p>
            <a:pPr lvl="1"/>
            <a:r>
              <a:rPr lang="en-US" dirty="0" smtClean="0"/>
              <a:t>Validation: Run malware in Virtual Machine.</a:t>
            </a:r>
          </a:p>
          <a:p>
            <a:r>
              <a:rPr lang="en-US" dirty="0" smtClean="0"/>
              <a:t>Can intercept and redirect all requests from popular browsers.</a:t>
            </a:r>
          </a:p>
          <a:p>
            <a:pPr lvl="1"/>
            <a:r>
              <a:rPr lang="en-US" dirty="0" smtClean="0"/>
              <a:t>Browser specific filtering doesn’t work.</a:t>
            </a:r>
          </a:p>
          <a:p>
            <a:r>
              <a:rPr lang="en-US" dirty="0" smtClean="0"/>
              <a:t>Only 1 click per </a:t>
            </a:r>
            <a:r>
              <a:rPr lang="en-US" dirty="0" err="1" smtClean="0"/>
              <a:t>ip</a:t>
            </a:r>
            <a:r>
              <a:rPr lang="en-US" dirty="0" smtClean="0"/>
              <a:t> address per day.</a:t>
            </a:r>
          </a:p>
          <a:p>
            <a:pPr lvl="1"/>
            <a:r>
              <a:rPr lang="en-US" dirty="0" smtClean="0"/>
              <a:t>Threshold based filtering doesn’t work.</a:t>
            </a:r>
          </a:p>
          <a:p>
            <a:r>
              <a:rPr lang="en-US" dirty="0" smtClean="0"/>
              <a:t>Mimics real user behavior</a:t>
            </a:r>
          </a:p>
          <a:p>
            <a:pPr lvl="1"/>
            <a:r>
              <a:rPr lang="en-US" dirty="0" smtClean="0"/>
              <a:t>Timing analysis doesn’t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Fraud using parked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parked domain is a domain that is registered but it is not in use.</a:t>
            </a:r>
          </a:p>
          <a:p>
            <a:r>
              <a:rPr lang="en-US" dirty="0"/>
              <a:t>IP holds 500,000 such </a:t>
            </a:r>
            <a:r>
              <a:rPr lang="en-US" dirty="0" smtClean="0"/>
              <a:t>domains.</a:t>
            </a:r>
          </a:p>
          <a:p>
            <a:r>
              <a:rPr lang="en-US" dirty="0" smtClean="0"/>
              <a:t>A user may reach parked domain through many ways like he may have mistyped the website name.</a:t>
            </a:r>
          </a:p>
          <a:p>
            <a:pPr lvl="1"/>
            <a:r>
              <a:rPr lang="en-US" dirty="0" smtClean="0"/>
              <a:t>Advertiser must pay for that.</a:t>
            </a:r>
          </a:p>
          <a:p>
            <a:r>
              <a:rPr lang="en-US" dirty="0" smtClean="0"/>
              <a:t>Auto redirects based on the geo-location.</a:t>
            </a:r>
          </a:p>
        </p:txBody>
      </p:sp>
    </p:spTree>
    <p:extLst>
      <p:ext uri="{BB962C8B-B14F-4D97-AF65-F5344CB8AC3E}">
        <p14:creationId xmlns:p14="http://schemas.microsoft.com/office/powerpoint/2010/main" val="33548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err="1" smtClean="0"/>
              <a:t>Icici</a:t>
            </a:r>
            <a:r>
              <a:rPr lang="en-US" dirty="0"/>
              <a:t> </a:t>
            </a:r>
            <a:r>
              <a:rPr lang="en-US" dirty="0" smtClean="0"/>
              <a:t>bank parked domain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838200"/>
            <a:ext cx="4104105" cy="4873625"/>
          </a:xfrm>
        </p:spPr>
      </p:pic>
      <p:pic>
        <p:nvPicPr>
          <p:cNvPr id="2050" name="Picture 2" descr="H:\dd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762000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4114800"/>
            <a:ext cx="2688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Finally user reaches to </a:t>
            </a:r>
          </a:p>
          <a:p>
            <a:r>
              <a:rPr lang="en-US" dirty="0" smtClean="0"/>
              <a:t>www.icicibank.com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Mobile Click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3962400" cy="5178552"/>
          </a:xfrm>
        </p:spPr>
        <p:txBody>
          <a:bodyPr/>
          <a:lstStyle/>
          <a:p>
            <a:r>
              <a:rPr lang="en-US" dirty="0" smtClean="0"/>
              <a:t>Gamming apps</a:t>
            </a:r>
          </a:p>
          <a:p>
            <a:pPr lvl="1"/>
            <a:r>
              <a:rPr lang="en-US" dirty="0" smtClean="0"/>
              <a:t>Place ads close to where users are expected to click.</a:t>
            </a:r>
          </a:p>
          <a:p>
            <a:pPr lvl="1"/>
            <a:r>
              <a:rPr lang="en-US" dirty="0" smtClean="0"/>
              <a:t>Games like Ant-smasher, milk-the-cow, and others. </a:t>
            </a:r>
          </a:p>
          <a:p>
            <a:r>
              <a:rPr lang="en-US" dirty="0" smtClean="0"/>
              <a:t>Ant-smasher</a:t>
            </a:r>
          </a:p>
          <a:p>
            <a:pPr lvl="1"/>
            <a:r>
              <a:rPr lang="en-US" dirty="0" smtClean="0"/>
              <a:t>Ads are placed where user is expected to click</a:t>
            </a:r>
          </a:p>
          <a:p>
            <a:r>
              <a:rPr lang="en-US" dirty="0" smtClean="0"/>
              <a:t>Click Spam is rampant in mobile ads.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H:\ant-smas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"/>
            <a:ext cx="3924300" cy="598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5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Click Spam remains a problem, and probably lot bigger in mobile ads.</a:t>
            </a:r>
          </a:p>
          <a:p>
            <a:r>
              <a:rPr lang="en-US" dirty="0" smtClean="0"/>
              <a:t>Proposed an independent mechanism to estimate click spam by the advertiser.</a:t>
            </a:r>
          </a:p>
          <a:p>
            <a:r>
              <a:rPr lang="en-US" dirty="0" smtClean="0"/>
              <a:t>Done extensive validation with different set of keywords in different ad networks.</a:t>
            </a:r>
          </a:p>
          <a:p>
            <a:r>
              <a:rPr lang="en-US" dirty="0" smtClean="0"/>
              <a:t>Learnt about sophisticated Click Spam attacks like</a:t>
            </a:r>
          </a:p>
          <a:p>
            <a:pPr lvl="1"/>
            <a:r>
              <a:rPr lang="en-US" dirty="0" smtClean="0"/>
              <a:t>Malware driven attacks</a:t>
            </a:r>
          </a:p>
          <a:p>
            <a:pPr lvl="1"/>
            <a:r>
              <a:rPr lang="en-US" dirty="0"/>
              <a:t>Parked domain Click </a:t>
            </a:r>
            <a:r>
              <a:rPr lang="en-US" dirty="0" smtClean="0"/>
              <a:t>Spam</a:t>
            </a:r>
          </a:p>
          <a:p>
            <a:pPr lvl="1"/>
            <a:r>
              <a:rPr lang="en-US" dirty="0" smtClean="0"/>
              <a:t>Mobile Click Spam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7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Advertisement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467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Online Advertising is a 43 billion dollar industry and </a:t>
            </a:r>
            <a:r>
              <a:rPr lang="en-US" dirty="0"/>
              <a:t>i</a:t>
            </a:r>
            <a:r>
              <a:rPr lang="en-US" dirty="0" smtClean="0"/>
              <a:t>t is growing at around 18% per annum.</a:t>
            </a:r>
          </a:p>
          <a:p>
            <a:r>
              <a:rPr lang="en-US" dirty="0" smtClean="0"/>
              <a:t>Main Players in Online Advertising are</a:t>
            </a:r>
            <a:endParaRPr lang="en-US" dirty="0"/>
          </a:p>
          <a:p>
            <a:pPr lvl="1"/>
            <a:r>
              <a:rPr lang="en-US" dirty="0" smtClean="0"/>
              <a:t>Ad-Networks</a:t>
            </a:r>
          </a:p>
          <a:p>
            <a:pPr lvl="1"/>
            <a:r>
              <a:rPr lang="en-US" dirty="0" smtClean="0"/>
              <a:t>Publishers</a:t>
            </a:r>
          </a:p>
          <a:p>
            <a:pPr lvl="1"/>
            <a:r>
              <a:rPr lang="en-US" dirty="0" smtClean="0"/>
              <a:t>Advertisers</a:t>
            </a:r>
          </a:p>
          <a:p>
            <a:r>
              <a:rPr lang="en-US" dirty="0"/>
              <a:t>Pay-Per Click Advertising</a:t>
            </a:r>
          </a:p>
          <a:p>
            <a:pPr lvl="1"/>
            <a:r>
              <a:rPr lang="en-US" dirty="0"/>
              <a:t>Advertiser pays to the </a:t>
            </a:r>
            <a:r>
              <a:rPr lang="en-US" dirty="0" smtClean="0"/>
              <a:t>Ad-Network </a:t>
            </a:r>
            <a:r>
              <a:rPr lang="en-US" dirty="0"/>
              <a:t>for every click on the </a:t>
            </a:r>
            <a:r>
              <a:rPr lang="en-US" dirty="0" smtClean="0"/>
              <a:t>Ad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Ad-Network shares the revenue with publisher in 30-70 percentage.</a:t>
            </a:r>
          </a:p>
          <a:p>
            <a:r>
              <a:rPr lang="en-US" dirty="0" smtClean="0"/>
              <a:t>Publishers gets the major chunk of the revenue and there is a greater possibility of publishers indulging in fraud.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7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Pay-per Click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28" y="1295400"/>
            <a:ext cx="7280172" cy="4191000"/>
          </a:xfrm>
        </p:spPr>
      </p:pic>
      <p:sp>
        <p:nvSpPr>
          <p:cNvPr id="5" name="Rectangle 4"/>
          <p:cNvSpPr/>
          <p:nvPr/>
        </p:nvSpPr>
        <p:spPr>
          <a:xfrm>
            <a:off x="1447800" y="5791200"/>
            <a:ext cx="4584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Google is Publisher and Ad networks</a:t>
            </a:r>
          </a:p>
          <a:p>
            <a:r>
              <a:rPr lang="en-US" dirty="0" smtClean="0"/>
              <a:t>All ads displayed here are Advertiser 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Time-line for serving Ads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29" y="1600200"/>
            <a:ext cx="6978542" cy="4873625"/>
          </a:xfrm>
        </p:spPr>
      </p:pic>
    </p:spTree>
    <p:extLst>
      <p:ext uri="{BB962C8B-B14F-4D97-AF65-F5344CB8AC3E}">
        <p14:creationId xmlns:p14="http://schemas.microsoft.com/office/powerpoint/2010/main" val="33583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Spam in Online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Click Spam?</a:t>
            </a:r>
          </a:p>
          <a:p>
            <a:pPr lvl="1"/>
            <a:r>
              <a:rPr lang="en-US" dirty="0"/>
              <a:t>Click Spam, i.e., fraudulent or invalid click.</a:t>
            </a:r>
          </a:p>
          <a:p>
            <a:pPr lvl="1"/>
            <a:r>
              <a:rPr lang="en-US" dirty="0"/>
              <a:t>A person, automated script or computer program imitates a legitimate user of web browser clicking on a ad.</a:t>
            </a:r>
          </a:p>
          <a:p>
            <a:pPr lvl="1"/>
            <a:r>
              <a:rPr lang="en-US" dirty="0"/>
              <a:t>Sole purpose is generating charge per click without having actual interest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Who is involved in Click Spam</a:t>
            </a:r>
          </a:p>
          <a:p>
            <a:pPr lvl="1"/>
            <a:r>
              <a:rPr lang="en-US" dirty="0" smtClean="0"/>
              <a:t>Publishers or Syndicated Search engine</a:t>
            </a:r>
          </a:p>
          <a:p>
            <a:pPr lvl="1"/>
            <a:r>
              <a:rPr lang="en-US" dirty="0" smtClean="0"/>
              <a:t>Advertisers</a:t>
            </a:r>
          </a:p>
          <a:p>
            <a:pPr lvl="2"/>
            <a:r>
              <a:rPr lang="en-US" dirty="0" smtClean="0"/>
              <a:t>To deplete the competitors budget.                                                                         </a:t>
            </a:r>
          </a:p>
          <a:p>
            <a:r>
              <a:rPr lang="en-US" dirty="0"/>
              <a:t>Click Spam Costs Advertisers </a:t>
            </a:r>
            <a:r>
              <a:rPr lang="en-US" dirty="0" smtClean="0"/>
              <a:t>on the order of hundreds </a:t>
            </a:r>
            <a:r>
              <a:rPr lang="en-US" dirty="0"/>
              <a:t>of millions of dollar every year.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84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Identifying Click 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ground Truth:</a:t>
            </a:r>
          </a:p>
          <a:p>
            <a:pPr lvl="1"/>
            <a:r>
              <a:rPr lang="en-US" dirty="0"/>
              <a:t>A Click is Click-Spam if the user did not intend to Click.</a:t>
            </a:r>
          </a:p>
          <a:p>
            <a:pPr lvl="1"/>
            <a:r>
              <a:rPr lang="en-US" dirty="0"/>
              <a:t>It is really difficult to identify which Clicks are Click-Spam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Granularity:</a:t>
            </a:r>
          </a:p>
          <a:p>
            <a:pPr lvl="1"/>
            <a:r>
              <a:rPr lang="en-US" dirty="0" smtClean="0"/>
              <a:t>Some areas of advertising have less Click-Spam and other areas have </a:t>
            </a:r>
            <a:r>
              <a:rPr lang="en-US" dirty="0" smtClean="0"/>
              <a:t>more (mortgage </a:t>
            </a:r>
            <a:r>
              <a:rPr lang="en-US" dirty="0" smtClean="0"/>
              <a:t>ads). It is not possible to aggregate them.</a:t>
            </a:r>
          </a:p>
          <a:p>
            <a:r>
              <a:rPr lang="en-US" dirty="0" smtClean="0"/>
              <a:t>No global view:</a:t>
            </a:r>
          </a:p>
          <a:p>
            <a:pPr lvl="1"/>
            <a:r>
              <a:rPr lang="en-US" dirty="0" smtClean="0"/>
              <a:t>Ad network cannot track user engagement on advertiser site, and the advertiser has no knowledge on user’s engagement with other advertiser.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6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Ad networks identify Click Spam?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Ad networks have </a:t>
            </a:r>
            <a:r>
              <a:rPr lang="en-US" dirty="0" smtClean="0">
                <a:solidFill>
                  <a:srgbClr val="00B050"/>
                </a:solidFill>
              </a:rPr>
              <a:t>in-house heuristics </a:t>
            </a:r>
            <a:r>
              <a:rPr lang="en-US" dirty="0" smtClean="0"/>
              <a:t>to identify Click Spam.</a:t>
            </a:r>
          </a:p>
          <a:p>
            <a:r>
              <a:rPr lang="en-US" dirty="0" smtClean="0"/>
              <a:t>They provide </a:t>
            </a:r>
            <a:r>
              <a:rPr lang="en-US" dirty="0" smtClean="0">
                <a:solidFill>
                  <a:srgbClr val="00B050"/>
                </a:solidFill>
              </a:rPr>
              <a:t>discounts</a:t>
            </a:r>
            <a:r>
              <a:rPr lang="en-US" dirty="0" smtClean="0"/>
              <a:t> to the advertisers based on their in-house heuristics.</a:t>
            </a:r>
          </a:p>
          <a:p>
            <a:r>
              <a:rPr lang="en-US" dirty="0"/>
              <a:t>Ad networks do not indicate which clicks were charged and which are not charged in the billing report. </a:t>
            </a:r>
            <a:endParaRPr lang="en-US" dirty="0" smtClean="0"/>
          </a:p>
          <a:p>
            <a:r>
              <a:rPr lang="en-US" dirty="0" smtClean="0"/>
              <a:t>There is no transparency in this models and the efficiency of this models are questionable.</a:t>
            </a:r>
          </a:p>
        </p:txBody>
      </p:sp>
    </p:spTree>
    <p:extLst>
      <p:ext uri="{BB962C8B-B14F-4D97-AF65-F5344CB8AC3E}">
        <p14:creationId xmlns:p14="http://schemas.microsoft.com/office/powerpoint/2010/main" val="38761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of the paper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methodology to </a:t>
            </a:r>
            <a:r>
              <a:rPr lang="en-US" dirty="0" smtClean="0">
                <a:solidFill>
                  <a:srgbClr val="00B050"/>
                </a:solidFill>
              </a:rPr>
              <a:t>Advertisers</a:t>
            </a:r>
            <a:r>
              <a:rPr lang="en-US" dirty="0" smtClean="0"/>
              <a:t> to independently measure and compare Click Spam across each ad networks for a </a:t>
            </a:r>
            <a:r>
              <a:rPr lang="en-US" dirty="0" smtClean="0">
                <a:solidFill>
                  <a:srgbClr val="00B050"/>
                </a:solidFill>
              </a:rPr>
              <a:t>specific keywords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Discover sophistication of ongoing click spam attacks and present strategies to ad networks to mitigate them.</a:t>
            </a:r>
          </a:p>
          <a:p>
            <a:r>
              <a:rPr lang="en-US" dirty="0" smtClean="0"/>
              <a:t> Conduct a large-scale in-depth measurement study of click-spam today across </a:t>
            </a:r>
            <a:r>
              <a:rPr lang="en-US" dirty="0" smtClean="0">
                <a:solidFill>
                  <a:srgbClr val="00B050"/>
                </a:solidFill>
              </a:rPr>
              <a:t>ten ad networks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Search, contextual, social and mobile ad networks.</a:t>
            </a:r>
          </a:p>
          <a:p>
            <a:pPr lvl="1"/>
            <a:r>
              <a:rPr lang="en-US" dirty="0" smtClean="0"/>
              <a:t>Show that Click Spam is a problem for Mobile and Social ad networks.</a:t>
            </a:r>
          </a:p>
        </p:txBody>
      </p:sp>
    </p:spTree>
    <p:extLst>
      <p:ext uri="{BB962C8B-B14F-4D97-AF65-F5344CB8AC3E}">
        <p14:creationId xmlns:p14="http://schemas.microsoft.com/office/powerpoint/2010/main" val="397955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10544</TotalTime>
  <Words>1263</Words>
  <Application>Microsoft Office PowerPoint</Application>
  <PresentationFormat>On-screen Show (4:3)</PresentationFormat>
  <Paragraphs>168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Century Schoolbook</vt:lpstr>
      <vt:lpstr>Wingdings</vt:lpstr>
      <vt:lpstr>Wingdings 2</vt:lpstr>
      <vt:lpstr>Oriel</vt:lpstr>
      <vt:lpstr>Measuring and Fingerprinting Click-Spam in Ad-Networks</vt:lpstr>
      <vt:lpstr>Contents</vt:lpstr>
      <vt:lpstr>Online Advertisement</vt:lpstr>
      <vt:lpstr>Pay-per Click </vt:lpstr>
      <vt:lpstr>Time-line for serving Ads</vt:lpstr>
      <vt:lpstr>Click Spam in Online Advertising</vt:lpstr>
      <vt:lpstr>Challenges in Identifying Click Spam</vt:lpstr>
      <vt:lpstr>Do Ad networks identify Click Spam?</vt:lpstr>
      <vt:lpstr>Contributions of the paper </vt:lpstr>
      <vt:lpstr>Estimating Click-Spam</vt:lpstr>
      <vt:lpstr>Estimating click spam</vt:lpstr>
      <vt:lpstr>Estimating Click Spam</vt:lpstr>
      <vt:lpstr>Measuring Click-Spam in 10 ad networks </vt:lpstr>
      <vt:lpstr>Continued…</vt:lpstr>
      <vt:lpstr>Continued….</vt:lpstr>
      <vt:lpstr>Validating the data</vt:lpstr>
      <vt:lpstr>Validating using Search Ads</vt:lpstr>
      <vt:lpstr>Click Spam in Mobile ads</vt:lpstr>
      <vt:lpstr>Estimating contextual spam</vt:lpstr>
      <vt:lpstr>Fingerprinting Click Spam</vt:lpstr>
      <vt:lpstr>Graph Clustering</vt:lpstr>
      <vt:lpstr>Malware Driven Click Fraud</vt:lpstr>
      <vt:lpstr>Click Fraud using parked domains</vt:lpstr>
      <vt:lpstr>Icici bank parked domain</vt:lpstr>
      <vt:lpstr>Mobile Click Spam</vt:lpstr>
      <vt:lpstr>Summary</vt:lpstr>
      <vt:lpstr>Any Questions?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and Fingerprinting Click-Spam in Ad-Networks</dc:title>
  <dc:creator>KATPALLY, AKHIL REDDY</dc:creator>
  <cp:lastModifiedBy>huangct</cp:lastModifiedBy>
  <cp:revision>54</cp:revision>
  <dcterms:created xsi:type="dcterms:W3CDTF">2015-03-23T23:39:44Z</dcterms:created>
  <dcterms:modified xsi:type="dcterms:W3CDTF">2015-04-07T17:44:11Z</dcterms:modified>
</cp:coreProperties>
</file>